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handoutMasterIdLst>
    <p:handoutMasterId r:id="rId15"/>
  </p:handoutMasterIdLst>
  <p:sldIdLst>
    <p:sldId id="256" r:id="rId3"/>
    <p:sldId id="269" r:id="rId4"/>
    <p:sldId id="267" r:id="rId5"/>
    <p:sldId id="258" r:id="rId6"/>
    <p:sldId id="257" r:id="rId7"/>
    <p:sldId id="259" r:id="rId8"/>
    <p:sldId id="260" r:id="rId9"/>
    <p:sldId id="261" r:id="rId10"/>
    <p:sldId id="262" r:id="rId11"/>
    <p:sldId id="265" r:id="rId12"/>
    <p:sldId id="268" r:id="rId13"/>
    <p:sldId id="266" r:id="rId14"/>
  </p:sldIdLst>
  <p:sldSz cx="9144000" cy="6858000" type="screen4x3"/>
  <p:notesSz cx="6881813" cy="97107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857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13" y="0"/>
            <a:ext cx="2982912" cy="4857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9BB3AB-21BF-4EFB-896B-FC8032AB16B5}" type="datetimeFigureOut">
              <a:rPr lang="id-ID" smtClean="0"/>
              <a:pPr/>
              <a:t>11/02/2015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223375"/>
            <a:ext cx="2982913" cy="4857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13" y="9223375"/>
            <a:ext cx="2982912" cy="4857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31B68B-D81F-4E0B-BA0C-30844A846DFC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5985FCD-A3BC-4702-A03B-8561EB42C2B9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BB14DD1-F4A3-4961-8395-C6B5F7E10AE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 spd="slow">
    <p:diamond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5FCD-A3BC-4702-A03B-8561EB42C2B9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4DD1-F4A3-4961-8395-C6B5F7E10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amond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5FCD-A3BC-4702-A03B-8561EB42C2B9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BB14DD1-F4A3-4961-8395-C6B5F7E10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amond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5FCD-A3BC-4702-A03B-8561EB42C2B9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B14DD1-F4A3-4961-8395-C6B5F7E10AE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diamond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5FCD-A3BC-4702-A03B-8561EB42C2B9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4DD1-F4A3-4961-8395-C6B5F7E10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amond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5FCD-A3BC-4702-A03B-8561EB42C2B9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4DD1-F4A3-4961-8395-C6B5F7E10AE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diamond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5FCD-A3BC-4702-A03B-8561EB42C2B9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4DD1-F4A3-4961-8395-C6B5F7E10AE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diamond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5FCD-A3BC-4702-A03B-8561EB42C2B9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4DD1-F4A3-4961-8395-C6B5F7E10AE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 spd="slow">
    <p:diamond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5FCD-A3BC-4702-A03B-8561EB42C2B9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4DD1-F4A3-4961-8395-C6B5F7E10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amond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5FCD-A3BC-4702-A03B-8561EB42C2B9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4DD1-F4A3-4961-8395-C6B5F7E10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amond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5FCD-A3BC-4702-A03B-8561EB42C2B9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4DD1-F4A3-4961-8395-C6B5F7E10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amond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5FCD-A3BC-4702-A03B-8561EB42C2B9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4DD1-F4A3-4961-8395-C6B5F7E10AE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slow">
    <p:diamond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5FCD-A3BC-4702-A03B-8561EB42C2B9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4DD1-F4A3-4961-8395-C6B5F7E10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amond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5FCD-A3BC-4702-A03B-8561EB42C2B9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4DD1-F4A3-4961-8395-C6B5F7E10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amond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5FCD-A3BC-4702-A03B-8561EB42C2B9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4DD1-F4A3-4961-8395-C6B5F7E10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amond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5985FCD-A3BC-4702-A03B-8561EB42C2B9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BB14DD1-F4A3-4961-8395-C6B5F7E10AE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 spd="slow">
    <p:diamond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5FCD-A3BC-4702-A03B-8561EB42C2B9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4DD1-F4A3-4961-8395-C6B5F7E10AE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slow">
    <p:diamond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5FCD-A3BC-4702-A03B-8561EB42C2B9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4DD1-F4A3-4961-8395-C6B5F7E10AE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slow">
    <p:diamond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5FCD-A3BC-4702-A03B-8561EB42C2B9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4DD1-F4A3-4961-8395-C6B5F7E10AE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slow">
    <p:diamond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5FCD-A3BC-4702-A03B-8561EB42C2B9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4DD1-F4A3-4961-8395-C6B5F7E10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diamond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5FCD-A3BC-4702-A03B-8561EB42C2B9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BB14DD1-F4A3-4961-8395-C6B5F7E10AE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diamond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5FCD-A3BC-4702-A03B-8561EB42C2B9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4DD1-F4A3-4961-8395-C6B5F7E10AE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diamond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05985FCD-A3BC-4702-A03B-8561EB42C2B9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6BB14DD1-F4A3-4961-8395-C6B5F7E10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diamond/>
  </p:transition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5985FCD-A3BC-4702-A03B-8561EB42C2B9}" type="datetimeFigureOut">
              <a:rPr lang="en-US" smtClean="0"/>
              <a:pPr/>
              <a:t>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BB14DD1-F4A3-4961-8395-C6B5F7E10AE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diamond/>
  </p:transition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86314" y="142876"/>
            <a:ext cx="4214842" cy="650083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4714876" cy="6572271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0" y="500042"/>
            <a:ext cx="9144000" cy="214314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id-ID" sz="6600" dirty="0" smtClean="0"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IV. </a:t>
            </a:r>
            <a:r>
              <a:rPr lang="en-US" sz="6600" dirty="0" smtClean="0"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B</a:t>
            </a:r>
            <a:r>
              <a:rPr lang="id-ID" sz="6600" dirty="0" smtClean="0"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UDAYA</a:t>
            </a:r>
            <a:r>
              <a:rPr lang="en-US" sz="6600" dirty="0" smtClean="0"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/>
            </a:r>
            <a:br>
              <a:rPr lang="en-US" sz="6600" dirty="0" smtClean="0"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</a:br>
            <a:r>
              <a:rPr lang="id-ID" sz="6600" dirty="0" smtClean="0"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DAN</a:t>
            </a:r>
            <a:r>
              <a:rPr lang="en-US" sz="6600" dirty="0" smtClean="0"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 K</a:t>
            </a:r>
            <a:r>
              <a:rPr lang="id-ID" sz="6600" dirty="0" smtClean="0"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ONSUMEN</a:t>
            </a:r>
            <a:endParaRPr lang="en-US" sz="6600" dirty="0">
              <a:solidFill>
                <a:schemeClr val="tx1"/>
              </a:solidFill>
              <a:effectLst/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01322283"/>
      </p:ext>
    </p:extLst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676400"/>
            <a:ext cx="8407893" cy="4952999"/>
          </a:xfrm>
        </p:spPr>
        <p:txBody>
          <a:bodyPr>
            <a:normAutofit lnSpcReduction="10000"/>
          </a:bodyPr>
          <a:lstStyle/>
          <a:p>
            <a:pPr marL="398463" lvl="0" indent="-354013">
              <a:buNone/>
            </a:pPr>
            <a:r>
              <a:rPr lang="en-US" sz="2200" dirty="0"/>
              <a:t>4) </a:t>
            </a:r>
            <a:r>
              <a:rPr lang="en-US" sz="2200" dirty="0" err="1"/>
              <a:t>Nilai-nilai</a:t>
            </a:r>
            <a:r>
              <a:rPr lang="en-US" sz="2200" dirty="0"/>
              <a:t> </a:t>
            </a:r>
            <a:r>
              <a:rPr lang="en-US" sz="2200" dirty="0" err="1"/>
              <a:t>merupakan</a:t>
            </a:r>
            <a:r>
              <a:rPr lang="en-US" sz="2200" dirty="0"/>
              <a:t> </a:t>
            </a:r>
            <a:r>
              <a:rPr lang="en-US" sz="2200" dirty="0" err="1"/>
              <a:t>kepercayaan</a:t>
            </a:r>
            <a:r>
              <a:rPr lang="en-US" sz="2200" dirty="0"/>
              <a:t>, </a:t>
            </a:r>
            <a:r>
              <a:rPr lang="en-US" sz="2200" dirty="0" err="1"/>
              <a:t>namun</a:t>
            </a:r>
            <a:r>
              <a:rPr lang="en-US" sz="2200" dirty="0"/>
              <a:t> </a:t>
            </a:r>
            <a:r>
              <a:rPr lang="en-US" sz="2200" dirty="0" err="1"/>
              <a:t>memiliki</a:t>
            </a:r>
            <a:r>
              <a:rPr lang="en-US" sz="2200" dirty="0"/>
              <a:t> </a:t>
            </a:r>
            <a:r>
              <a:rPr lang="en-US" sz="2200" dirty="0" err="1"/>
              <a:t>perbedaan</a:t>
            </a:r>
            <a:r>
              <a:rPr lang="en-US" sz="2200" dirty="0"/>
              <a:t> </a:t>
            </a:r>
            <a:r>
              <a:rPr lang="en-US" sz="2200" dirty="0" err="1"/>
              <a:t>karena</a:t>
            </a:r>
            <a:r>
              <a:rPr lang="en-US" sz="2200" dirty="0"/>
              <a:t> </a:t>
            </a:r>
            <a:r>
              <a:rPr lang="en-US" sz="2200" dirty="0" err="1"/>
              <a:t>harus</a:t>
            </a:r>
            <a:r>
              <a:rPr lang="en-US" sz="2200" dirty="0"/>
              <a:t> </a:t>
            </a:r>
            <a:r>
              <a:rPr lang="en-US" sz="2200" dirty="0" err="1"/>
              <a:t>memenuhi</a:t>
            </a:r>
            <a:r>
              <a:rPr lang="en-US" sz="2200" dirty="0"/>
              <a:t> </a:t>
            </a:r>
            <a:r>
              <a:rPr lang="en-US" sz="2200" dirty="0" err="1"/>
              <a:t>kriteria</a:t>
            </a:r>
            <a:r>
              <a:rPr lang="en-US" sz="2200" dirty="0"/>
              <a:t> </a:t>
            </a:r>
            <a:r>
              <a:rPr lang="en-US" sz="2200" dirty="0" err="1"/>
              <a:t>yaitu</a:t>
            </a:r>
            <a:r>
              <a:rPr lang="en-US" sz="2200" dirty="0"/>
              <a:t> :</a:t>
            </a:r>
          </a:p>
          <a:p>
            <a:pPr marL="633413" lvl="0" indent="-234950"/>
            <a:r>
              <a:rPr lang="en-US" sz="2200" dirty="0"/>
              <a:t>Relative </a:t>
            </a:r>
            <a:r>
              <a:rPr lang="en-US" sz="2200" dirty="0" err="1"/>
              <a:t>sedikit</a:t>
            </a:r>
            <a:r>
              <a:rPr lang="en-US" sz="2200" dirty="0"/>
              <a:t> </a:t>
            </a:r>
            <a:r>
              <a:rPr lang="en-US" sz="2200" dirty="0" err="1"/>
              <a:t>jumlahnya</a:t>
            </a:r>
            <a:r>
              <a:rPr lang="en-US" sz="2200" dirty="0"/>
              <a:t> </a:t>
            </a:r>
          </a:p>
          <a:p>
            <a:pPr marL="633413" lvl="0" indent="-234950"/>
            <a:r>
              <a:rPr lang="en-US" sz="2200" dirty="0" err="1"/>
              <a:t>Pedoman</a:t>
            </a:r>
            <a:r>
              <a:rPr lang="en-US" sz="2200" dirty="0"/>
              <a:t> </a:t>
            </a:r>
            <a:r>
              <a:rPr lang="en-US" sz="2200" dirty="0" err="1"/>
              <a:t>perilaku</a:t>
            </a:r>
            <a:r>
              <a:rPr lang="en-US" sz="2200" dirty="0"/>
              <a:t> yang </a:t>
            </a:r>
            <a:r>
              <a:rPr lang="en-US" sz="2200" dirty="0" err="1"/>
              <a:t>tepat</a:t>
            </a:r>
            <a:r>
              <a:rPr lang="en-US" sz="2200" dirty="0"/>
              <a:t> </a:t>
            </a:r>
            <a:r>
              <a:rPr lang="en-US" sz="2200" dirty="0" err="1"/>
              <a:t>secara</a:t>
            </a:r>
            <a:r>
              <a:rPr lang="en-US" sz="2200" dirty="0"/>
              <a:t> </a:t>
            </a:r>
            <a:r>
              <a:rPr lang="en-US" sz="2200" dirty="0" err="1"/>
              <a:t>budaya</a:t>
            </a:r>
            <a:endParaRPr lang="en-US" sz="2200" dirty="0"/>
          </a:p>
          <a:p>
            <a:pPr marL="633413" lvl="0" indent="-234950"/>
            <a:r>
              <a:rPr lang="en-US" sz="2200" dirty="0" err="1"/>
              <a:t>Abadi</a:t>
            </a:r>
            <a:r>
              <a:rPr lang="en-US" sz="2200" dirty="0"/>
              <a:t> </a:t>
            </a:r>
            <a:r>
              <a:rPr lang="en-US" sz="2200" dirty="0" err="1"/>
              <a:t>atau</a:t>
            </a:r>
            <a:r>
              <a:rPr lang="en-US" sz="2200" dirty="0"/>
              <a:t> </a:t>
            </a:r>
            <a:r>
              <a:rPr lang="en-US" sz="2200" dirty="0" err="1"/>
              <a:t>sulit</a:t>
            </a:r>
            <a:r>
              <a:rPr lang="en-US" sz="2200" dirty="0"/>
              <a:t> </a:t>
            </a:r>
            <a:r>
              <a:rPr lang="en-US" sz="2200" dirty="0" err="1"/>
              <a:t>diubah</a:t>
            </a:r>
            <a:endParaRPr lang="en-US" sz="2200" dirty="0"/>
          </a:p>
          <a:p>
            <a:pPr marL="633413" lvl="0" indent="-234950"/>
            <a:r>
              <a:rPr lang="en-US" sz="2200" dirty="0" err="1"/>
              <a:t>Tidak</a:t>
            </a:r>
            <a:r>
              <a:rPr lang="en-US" sz="2200" dirty="0"/>
              <a:t> </a:t>
            </a:r>
            <a:r>
              <a:rPr lang="en-US" sz="2200" dirty="0" err="1"/>
              <a:t>terikat</a:t>
            </a:r>
            <a:r>
              <a:rPr lang="en-US" sz="2200" dirty="0"/>
              <a:t> </a:t>
            </a:r>
            <a:r>
              <a:rPr lang="en-US" sz="2200" dirty="0" err="1"/>
              <a:t>pada</a:t>
            </a:r>
            <a:r>
              <a:rPr lang="en-US" sz="2200" dirty="0"/>
              <a:t> </a:t>
            </a:r>
            <a:r>
              <a:rPr lang="en-US" sz="2200" dirty="0" err="1"/>
              <a:t>objek</a:t>
            </a:r>
            <a:r>
              <a:rPr lang="en-US" sz="2200" dirty="0"/>
              <a:t> </a:t>
            </a:r>
            <a:r>
              <a:rPr lang="en-US" sz="2200" dirty="0" err="1"/>
              <a:t>atau</a:t>
            </a:r>
            <a:r>
              <a:rPr lang="en-US" sz="2200" dirty="0"/>
              <a:t> </a:t>
            </a:r>
            <a:r>
              <a:rPr lang="en-US" sz="2200" dirty="0" err="1"/>
              <a:t>situasi</a:t>
            </a:r>
            <a:r>
              <a:rPr lang="en-US" sz="2200" dirty="0"/>
              <a:t> </a:t>
            </a:r>
            <a:r>
              <a:rPr lang="en-US" sz="2200" dirty="0" err="1"/>
              <a:t>tertentu</a:t>
            </a:r>
            <a:endParaRPr lang="en-US" sz="2200" dirty="0"/>
          </a:p>
          <a:p>
            <a:pPr marL="633413" lvl="0" indent="-234950"/>
            <a:r>
              <a:rPr lang="en-US" sz="2200" dirty="0" err="1"/>
              <a:t>Diterima</a:t>
            </a:r>
            <a:r>
              <a:rPr lang="en-US" sz="2200" dirty="0"/>
              <a:t> </a:t>
            </a:r>
            <a:r>
              <a:rPr lang="en-US" sz="2200" dirty="0" err="1"/>
              <a:t>secara</a:t>
            </a:r>
            <a:r>
              <a:rPr lang="en-US" sz="2200" dirty="0"/>
              <a:t> </a:t>
            </a:r>
            <a:r>
              <a:rPr lang="en-US" sz="2200" dirty="0" err="1"/>
              <a:t>luas</a:t>
            </a:r>
            <a:r>
              <a:rPr lang="en-US" sz="2200" dirty="0"/>
              <a:t> </a:t>
            </a:r>
            <a:r>
              <a:rPr lang="en-US" sz="2200" dirty="0" err="1"/>
              <a:t>oleh</a:t>
            </a:r>
            <a:r>
              <a:rPr lang="en-US" sz="2200" dirty="0"/>
              <a:t> </a:t>
            </a:r>
            <a:r>
              <a:rPr lang="en-US" sz="2200" dirty="0" err="1"/>
              <a:t>para</a:t>
            </a:r>
            <a:r>
              <a:rPr lang="en-US" sz="2200" dirty="0"/>
              <a:t> </a:t>
            </a:r>
            <a:r>
              <a:rPr lang="en-US" sz="2200" dirty="0" err="1"/>
              <a:t>anggota</a:t>
            </a:r>
            <a:r>
              <a:rPr lang="en-US" sz="2200" dirty="0"/>
              <a:t> </a:t>
            </a:r>
            <a:r>
              <a:rPr lang="en-US" sz="2200" dirty="0" err="1"/>
              <a:t>masyarakat</a:t>
            </a:r>
            <a:endParaRPr lang="en-US" sz="2200" dirty="0"/>
          </a:p>
          <a:p>
            <a:pPr marL="398463" lvl="0" indent="0">
              <a:buNone/>
            </a:pPr>
            <a:endParaRPr lang="en-US" sz="2200" dirty="0"/>
          </a:p>
          <a:p>
            <a:pPr marL="398463" lvl="0" indent="-354013">
              <a:buNone/>
            </a:pPr>
            <a:r>
              <a:rPr lang="en-US" sz="2200" dirty="0"/>
              <a:t>5) </a:t>
            </a:r>
            <a:r>
              <a:rPr lang="en-US" sz="2200" dirty="0" err="1"/>
              <a:t>Kebiasaan</a:t>
            </a:r>
            <a:r>
              <a:rPr lang="en-US" sz="2200" dirty="0"/>
              <a:t> </a:t>
            </a:r>
            <a:r>
              <a:rPr lang="en-US" sz="2200" dirty="0" err="1"/>
              <a:t>adalah</a:t>
            </a:r>
            <a:r>
              <a:rPr lang="en-US" sz="2200" dirty="0"/>
              <a:t> </a:t>
            </a:r>
            <a:r>
              <a:rPr lang="en-US" sz="2200" dirty="0" err="1"/>
              <a:t>cara</a:t>
            </a:r>
            <a:r>
              <a:rPr lang="en-US" sz="2200" dirty="0"/>
              <a:t> </a:t>
            </a:r>
            <a:r>
              <a:rPr lang="en-US" sz="2200" dirty="0" err="1"/>
              <a:t>perilaku</a:t>
            </a:r>
            <a:r>
              <a:rPr lang="en-US" sz="2200" dirty="0"/>
              <a:t> yang </a:t>
            </a:r>
            <a:r>
              <a:rPr lang="en-US" sz="2200" dirty="0" err="1"/>
              <a:t>kelihatan</a:t>
            </a:r>
            <a:r>
              <a:rPr lang="en-US" sz="2200" dirty="0"/>
              <a:t> </a:t>
            </a:r>
            <a:r>
              <a:rPr lang="en-US" sz="2200" dirty="0" err="1"/>
              <a:t>disetujui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dapat</a:t>
            </a:r>
            <a:r>
              <a:rPr lang="en-US" sz="2200" dirty="0"/>
              <a:t> </a:t>
            </a:r>
            <a:r>
              <a:rPr lang="en-US" sz="2200" dirty="0" err="1"/>
              <a:t>diterima</a:t>
            </a:r>
            <a:r>
              <a:rPr lang="en-US" sz="2200" dirty="0"/>
              <a:t> </a:t>
            </a:r>
            <a:r>
              <a:rPr lang="en-US" sz="2200" dirty="0" err="1"/>
              <a:t>secara</a:t>
            </a:r>
            <a:r>
              <a:rPr lang="en-US" sz="2200" dirty="0"/>
              <a:t> </a:t>
            </a:r>
            <a:r>
              <a:rPr lang="en-US" sz="2200" dirty="0" err="1"/>
              <a:t>budaya</a:t>
            </a:r>
            <a:r>
              <a:rPr lang="en-US" sz="2200" dirty="0"/>
              <a:t> </a:t>
            </a: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berbagai</a:t>
            </a:r>
            <a:r>
              <a:rPr lang="en-US" sz="2200" dirty="0"/>
              <a:t> </a:t>
            </a:r>
            <a:r>
              <a:rPr lang="en-US" sz="2200" dirty="0" err="1"/>
              <a:t>situasi</a:t>
            </a:r>
            <a:r>
              <a:rPr lang="en-US" sz="2200" dirty="0"/>
              <a:t> </a:t>
            </a:r>
            <a:r>
              <a:rPr lang="en-US" sz="2200" dirty="0" err="1"/>
              <a:t>seperti</a:t>
            </a:r>
            <a:r>
              <a:rPr lang="en-US" sz="2200" dirty="0"/>
              <a:t> </a:t>
            </a:r>
            <a:r>
              <a:rPr lang="en-US" sz="2200" dirty="0" err="1"/>
              <a:t>kebiasaan</a:t>
            </a:r>
            <a:r>
              <a:rPr lang="en-US" sz="2200" dirty="0"/>
              <a:t> </a:t>
            </a:r>
            <a:r>
              <a:rPr lang="en-US" sz="2200" dirty="0" err="1"/>
              <a:t>rutin</a:t>
            </a:r>
            <a:r>
              <a:rPr lang="en-US" sz="2200" dirty="0"/>
              <a:t>. </a:t>
            </a:r>
            <a:r>
              <a:rPr lang="en-US" sz="2200" dirty="0" err="1"/>
              <a:t>Contoh</a:t>
            </a:r>
            <a:r>
              <a:rPr lang="en-US" sz="2200" dirty="0"/>
              <a:t> “: </a:t>
            </a:r>
            <a:r>
              <a:rPr lang="en-US" sz="2200" dirty="0" err="1"/>
              <a:t>perilaku</a:t>
            </a:r>
            <a:r>
              <a:rPr lang="en-US" sz="2200" dirty="0"/>
              <a:t> </a:t>
            </a:r>
            <a:r>
              <a:rPr lang="en-US" sz="2200" dirty="0" err="1"/>
              <a:t>konsumen</a:t>
            </a:r>
            <a:r>
              <a:rPr lang="en-US" sz="2200" dirty="0"/>
              <a:t> yang </a:t>
            </a:r>
            <a:r>
              <a:rPr lang="en-US" sz="2200" dirty="0" err="1"/>
              <a:t>menambahkan</a:t>
            </a:r>
            <a:r>
              <a:rPr lang="en-US" sz="2200" dirty="0"/>
              <a:t> </a:t>
            </a:r>
            <a:r>
              <a:rPr lang="en-US" sz="2200" dirty="0" err="1"/>
              <a:t>gula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susu</a:t>
            </a:r>
            <a:r>
              <a:rPr lang="en-US" sz="2200" dirty="0"/>
              <a:t> </a:t>
            </a:r>
            <a:r>
              <a:rPr lang="en-US" sz="2200" dirty="0" err="1"/>
              <a:t>ke</a:t>
            </a:r>
            <a:r>
              <a:rPr lang="en-US" sz="2200" dirty="0"/>
              <a:t> kopi, </a:t>
            </a:r>
            <a:r>
              <a:rPr lang="en-US" sz="2200" dirty="0" err="1"/>
              <a:t>menaruh</a:t>
            </a:r>
            <a:r>
              <a:rPr lang="en-US" sz="2200" dirty="0"/>
              <a:t> </a:t>
            </a:r>
            <a:r>
              <a:rPr lang="en-US" sz="2200" dirty="0" err="1"/>
              <a:t>kecap</a:t>
            </a:r>
            <a:r>
              <a:rPr lang="en-US" sz="2200" dirty="0"/>
              <a:t> </a:t>
            </a:r>
            <a:r>
              <a:rPr lang="en-US" sz="2200" dirty="0" err="1"/>
              <a:t>ke</a:t>
            </a:r>
            <a:r>
              <a:rPr lang="en-US" sz="2200" dirty="0"/>
              <a:t> hamburger,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menaruh</a:t>
            </a:r>
            <a:r>
              <a:rPr lang="en-US" sz="2200" dirty="0"/>
              <a:t> mustard </a:t>
            </a:r>
            <a:r>
              <a:rPr lang="en-US" sz="2200" dirty="0" err="1"/>
              <a:t>ke</a:t>
            </a:r>
            <a:r>
              <a:rPr lang="en-US" sz="2200" dirty="0"/>
              <a:t> </a:t>
            </a:r>
            <a:r>
              <a:rPr lang="en-US" sz="2200" dirty="0" err="1"/>
              <a:t>sosis</a:t>
            </a:r>
            <a:r>
              <a:rPr lang="en-US" sz="2200" dirty="0"/>
              <a:t>. </a:t>
            </a:r>
          </a:p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32534174"/>
      </p:ext>
    </p:extLst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42918" y="714356"/>
            <a:ext cx="8686800" cy="3786214"/>
          </a:xfrm>
        </p:spPr>
        <p:txBody>
          <a:bodyPr/>
          <a:lstStyle/>
          <a:p>
            <a:r>
              <a:rPr lang="en-US" sz="3200" dirty="0" err="1" smtClean="0"/>
              <a:t>Jadi</a:t>
            </a:r>
            <a:r>
              <a:rPr lang="en-US" sz="3200" dirty="0" smtClean="0"/>
              <a:t> </a:t>
            </a:r>
            <a:r>
              <a:rPr lang="en-US" sz="3200" dirty="0" err="1" smtClean="0"/>
              <a:t>walaupun</a:t>
            </a:r>
            <a:r>
              <a:rPr lang="en-US" sz="3200" dirty="0" smtClean="0"/>
              <a:t> </a:t>
            </a:r>
            <a:r>
              <a:rPr lang="en-US" sz="3200" dirty="0" err="1" smtClean="0"/>
              <a:t>kepercayaan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nilai-nilai</a:t>
            </a:r>
            <a:r>
              <a:rPr lang="en-US" sz="3200" dirty="0" smtClean="0"/>
              <a:t> </a:t>
            </a:r>
            <a:r>
              <a:rPr lang="en-US" sz="3200" dirty="0" err="1" smtClean="0"/>
              <a:t>merupakan</a:t>
            </a:r>
            <a:r>
              <a:rPr lang="en-US" sz="3200" dirty="0" smtClean="0"/>
              <a:t> </a:t>
            </a:r>
            <a:r>
              <a:rPr lang="en-US" sz="3200" dirty="0" err="1" smtClean="0"/>
              <a:t>pedoman</a:t>
            </a:r>
            <a:r>
              <a:rPr lang="en-US" sz="3200" dirty="0" smtClean="0"/>
              <a:t> </a:t>
            </a:r>
            <a:r>
              <a:rPr lang="en-US" sz="3200" dirty="0" err="1" smtClean="0"/>
              <a:t>bagi</a:t>
            </a:r>
            <a:r>
              <a:rPr lang="en-US" sz="3200" dirty="0" smtClean="0"/>
              <a:t> </a:t>
            </a:r>
            <a:r>
              <a:rPr lang="en-US" sz="3200" dirty="0" err="1" smtClean="0"/>
              <a:t>perilaku</a:t>
            </a:r>
            <a:r>
              <a:rPr lang="en-US" sz="3200" dirty="0" smtClean="0"/>
              <a:t>, </a:t>
            </a:r>
            <a:r>
              <a:rPr lang="en-US" sz="3200" dirty="0" err="1" smtClean="0"/>
              <a:t>kebiasaan</a:t>
            </a:r>
            <a:r>
              <a:rPr lang="en-US" sz="3200" dirty="0" smtClean="0"/>
              <a:t>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</a:t>
            </a:r>
            <a:r>
              <a:rPr lang="en-US" sz="3200" dirty="0" err="1" smtClean="0"/>
              <a:t>cara</a:t>
            </a:r>
            <a:r>
              <a:rPr lang="en-US" sz="3200" dirty="0" smtClean="0"/>
              <a:t> </a:t>
            </a:r>
            <a:r>
              <a:rPr lang="en-US" sz="3200" dirty="0" err="1" smtClean="0"/>
              <a:t>berprilaku</a:t>
            </a:r>
            <a:r>
              <a:rPr lang="en-US" sz="3200" dirty="0" smtClean="0"/>
              <a:t> yang </a:t>
            </a:r>
            <a:r>
              <a:rPr lang="en-US" sz="3200" dirty="0" err="1" smtClean="0"/>
              <a:t>biasa</a:t>
            </a:r>
            <a:r>
              <a:rPr lang="en-US" sz="3200" dirty="0" smtClean="0"/>
              <a:t> </a:t>
            </a:r>
            <a:r>
              <a:rPr lang="en-US" sz="3200" dirty="0" err="1" smtClean="0"/>
              <a:t>dapat</a:t>
            </a:r>
            <a:r>
              <a:rPr lang="en-US" sz="3200" dirty="0" smtClean="0"/>
              <a:t> </a:t>
            </a:r>
            <a:r>
              <a:rPr lang="en-US" sz="3200" dirty="0" err="1" smtClean="0"/>
              <a:t>diterima</a:t>
            </a:r>
            <a:endParaRPr lang="id-ID" sz="3200" dirty="0"/>
          </a:p>
        </p:txBody>
      </p:sp>
    </p:spTree>
  </p:cSld>
  <p:clrMapOvr>
    <a:masterClrMapping/>
  </p:clrMapOvr>
  <p:transition spd="slow">
    <p:diamond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929066"/>
            <a:ext cx="9144000" cy="2643206"/>
          </a:xfrm>
        </p:spPr>
      </p:pic>
      <p:pic>
        <p:nvPicPr>
          <p:cNvPr id="5" name="Picture 4" descr="http://sphotos-b.ak.fbcdn.net/hphotos-ak-prn1/21021_124818337711371_2102912041_n.jpg"/>
          <p:cNvPicPr/>
          <p:nvPr/>
        </p:nvPicPr>
        <p:blipFill>
          <a:blip r:embed="rId3"/>
          <a:srcRect t="16327"/>
          <a:stretch>
            <a:fillRect/>
          </a:stretch>
        </p:blipFill>
        <p:spPr bwMode="auto">
          <a:xfrm>
            <a:off x="1" y="0"/>
            <a:ext cx="9143999" cy="3857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0" y="3220050"/>
            <a:ext cx="9143999" cy="110799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id-ID" sz="6600" b="1" dirty="0" smtClean="0"/>
              <a:t>Terima  kasih </a:t>
            </a:r>
            <a:endParaRPr lang="id-ID" sz="6600" dirty="0"/>
          </a:p>
        </p:txBody>
      </p:sp>
    </p:spTree>
    <p:extLst>
      <p:ext uri="{BB962C8B-B14F-4D97-AF65-F5344CB8AC3E}">
        <p14:creationId xmlns:p14="http://schemas.microsoft.com/office/powerpoint/2010/main" xmlns="" val="340298158"/>
      </p:ext>
    </p:extLst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5720" y="642918"/>
            <a:ext cx="8501122" cy="857256"/>
          </a:xfrm>
        </p:spPr>
        <p:txBody>
          <a:bodyPr/>
          <a:lstStyle/>
          <a:p>
            <a:r>
              <a:rPr lang="id-ID" sz="4400" dirty="0" smtClean="0"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IV. </a:t>
            </a:r>
            <a:r>
              <a:rPr lang="en-US" sz="4400" dirty="0" smtClean="0"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B</a:t>
            </a:r>
            <a:r>
              <a:rPr lang="id-ID" sz="4400" dirty="0" smtClean="0"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UDAYA DAN</a:t>
            </a:r>
            <a:r>
              <a:rPr lang="en-US" sz="4400" dirty="0" smtClean="0"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 </a:t>
            </a:r>
            <a:r>
              <a:rPr lang="en-US" sz="4400" dirty="0" smtClean="0"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K</a:t>
            </a:r>
            <a:r>
              <a:rPr lang="id-ID" sz="4400" dirty="0" smtClean="0">
                <a:solidFill>
                  <a:schemeClr val="tx1"/>
                </a:solidFill>
                <a:effectLst/>
                <a:latin typeface="Aharoni" pitchFamily="2" charset="-79"/>
                <a:cs typeface="Aharoni" pitchFamily="2" charset="-79"/>
              </a:rPr>
              <a:t>ONSUMEN</a:t>
            </a:r>
            <a:endParaRPr lang="id-ID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596" y="1785926"/>
            <a:ext cx="8358246" cy="4386274"/>
          </a:xfrm>
        </p:spPr>
        <p:txBody>
          <a:bodyPr>
            <a:normAutofit/>
          </a:bodyPr>
          <a:lstStyle/>
          <a:p>
            <a:pPr marL="712788" indent="-712788" algn="just">
              <a:buAutoNum type="alphaUcPeriod"/>
            </a:pPr>
            <a:r>
              <a:rPr lang="id-ID" sz="4400" b="1" dirty="0" smtClean="0">
                <a:solidFill>
                  <a:srgbClr val="FF0000"/>
                </a:solidFill>
              </a:rPr>
              <a:t>Pengertian</a:t>
            </a:r>
          </a:p>
          <a:p>
            <a:pPr marL="712788" indent="-712788" algn="just">
              <a:buAutoNum type="alphaUcPeriod"/>
            </a:pPr>
            <a:r>
              <a:rPr lang="en-US" sz="4400" b="1" dirty="0" err="1" smtClean="0">
                <a:solidFill>
                  <a:srgbClr val="FF0000"/>
                </a:solidFill>
              </a:rPr>
              <a:t>Sifat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dan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Fungsi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Budaya</a:t>
            </a:r>
            <a:endParaRPr lang="id-ID" sz="4400" b="1" dirty="0" smtClean="0">
              <a:solidFill>
                <a:srgbClr val="FF0000"/>
              </a:solidFill>
            </a:endParaRPr>
          </a:p>
          <a:p>
            <a:pPr marL="712788" indent="-712788" algn="just">
              <a:buAutoNum type="alphaUcPeriod"/>
            </a:pPr>
            <a:r>
              <a:rPr lang="en-US" sz="4400" b="1" dirty="0" err="1" smtClean="0">
                <a:solidFill>
                  <a:srgbClr val="FF0000"/>
                </a:solidFill>
              </a:rPr>
              <a:t>Budaya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dan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Konsumsi</a:t>
            </a:r>
            <a:endParaRPr lang="id-ID" sz="4400" b="1" dirty="0" smtClean="0">
              <a:solidFill>
                <a:srgbClr val="FF0000"/>
              </a:solidFill>
            </a:endParaRPr>
          </a:p>
          <a:p>
            <a:pPr marL="712788" indent="-712788" algn="just">
              <a:buAutoNum type="alphaUcPeriod"/>
            </a:pPr>
            <a:r>
              <a:rPr lang="en-US" sz="4400" b="1" dirty="0" err="1" smtClean="0">
                <a:solidFill>
                  <a:srgbClr val="FF0000"/>
                </a:solidFill>
              </a:rPr>
              <a:t>Peran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Budaya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Terhadap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Perilaku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Konsumen</a:t>
            </a:r>
            <a:endParaRPr lang="id-ID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diamond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428604"/>
            <a:ext cx="8501121" cy="804865"/>
          </a:xfrm>
        </p:spPr>
        <p:txBody>
          <a:bodyPr/>
          <a:lstStyle/>
          <a:p>
            <a:r>
              <a:rPr lang="id-ID" dirty="0" smtClean="0"/>
              <a:t>A.</a:t>
            </a:r>
            <a:r>
              <a:rPr smtClean="0"/>
              <a:t> P</a:t>
            </a:r>
            <a:r>
              <a:rPr lang="id-ID" dirty="0" smtClean="0"/>
              <a:t>ENGERTIAN BUDAYA </a:t>
            </a:r>
            <a:endParaRPr lang="id-ID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7158" y="1428736"/>
            <a:ext cx="8358245" cy="4857784"/>
          </a:xfrm>
        </p:spPr>
        <p:txBody>
          <a:bodyPr>
            <a:normAutofit/>
          </a:bodyPr>
          <a:lstStyle/>
          <a:p>
            <a:r>
              <a:rPr lang="en-US" sz="4000" b="1" dirty="0" err="1" smtClean="0">
                <a:solidFill>
                  <a:schemeClr val="tx1"/>
                </a:solidFill>
              </a:rPr>
              <a:t>Budaya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diartikan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keseluruhan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pengetahuan</a:t>
            </a:r>
            <a:r>
              <a:rPr lang="en-US" sz="4000" b="1" dirty="0" smtClean="0">
                <a:solidFill>
                  <a:schemeClr val="tx1"/>
                </a:solidFill>
              </a:rPr>
              <a:t>, </a:t>
            </a:r>
            <a:r>
              <a:rPr lang="en-US" sz="4000" b="1" dirty="0" err="1" smtClean="0">
                <a:solidFill>
                  <a:schemeClr val="tx1"/>
                </a:solidFill>
              </a:rPr>
              <a:t>sikap</a:t>
            </a:r>
            <a:r>
              <a:rPr lang="en-US" sz="4000" b="1" dirty="0" smtClean="0">
                <a:solidFill>
                  <a:schemeClr val="tx1"/>
                </a:solidFill>
              </a:rPr>
              <a:t>, </a:t>
            </a:r>
            <a:r>
              <a:rPr lang="en-US" sz="4000" b="1" dirty="0" err="1" smtClean="0">
                <a:solidFill>
                  <a:schemeClr val="tx1"/>
                </a:solidFill>
              </a:rPr>
              <a:t>dan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pola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perilaku</a:t>
            </a:r>
            <a:r>
              <a:rPr lang="en-US" sz="4000" b="1" dirty="0" smtClean="0">
                <a:solidFill>
                  <a:schemeClr val="tx1"/>
                </a:solidFill>
              </a:rPr>
              <a:t> yang </a:t>
            </a:r>
            <a:r>
              <a:rPr lang="en-US" sz="4000" b="1" dirty="0" err="1" smtClean="0">
                <a:solidFill>
                  <a:schemeClr val="tx1"/>
                </a:solidFill>
              </a:rPr>
              <a:t>merupakan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kebiasaan</a:t>
            </a:r>
            <a:r>
              <a:rPr lang="en-US" sz="4000" b="1" dirty="0" smtClean="0">
                <a:solidFill>
                  <a:schemeClr val="tx1"/>
                </a:solidFill>
              </a:rPr>
              <a:t> yang </a:t>
            </a:r>
            <a:r>
              <a:rPr lang="en-US" sz="4000" b="1" dirty="0" err="1" smtClean="0">
                <a:solidFill>
                  <a:schemeClr val="tx1"/>
                </a:solidFill>
              </a:rPr>
              <a:t>dimiliki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dan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diwariskan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oleh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anggota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masyarakat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tertentu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secara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turun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temurun</a:t>
            </a:r>
            <a:r>
              <a:rPr lang="en-US" sz="4000" b="1" dirty="0" smtClean="0">
                <a:solidFill>
                  <a:schemeClr val="tx1"/>
                </a:solidFill>
              </a:rPr>
              <a:t>.</a:t>
            </a:r>
          </a:p>
          <a:p>
            <a:endParaRPr lang="id-ID" sz="4000" dirty="0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500042"/>
            <a:ext cx="8786842" cy="5626437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id-ID" sz="2400" dirty="0" smtClean="0">
              <a:solidFill>
                <a:srgbClr val="FFFF00"/>
              </a:solidFill>
            </a:endParaRPr>
          </a:p>
          <a:p>
            <a:endParaRPr lang="id-ID" sz="3200" dirty="0" smtClean="0">
              <a:solidFill>
                <a:schemeClr val="bg1"/>
              </a:solidFill>
            </a:endParaRPr>
          </a:p>
          <a:p>
            <a:endParaRPr lang="id-ID" sz="3200" dirty="0" smtClean="0">
              <a:solidFill>
                <a:schemeClr val="bg1"/>
              </a:solidFill>
            </a:endParaRPr>
          </a:p>
          <a:p>
            <a:pPr algn="ctr"/>
            <a:r>
              <a:rPr lang="id-ID" sz="3200" dirty="0" smtClean="0">
                <a:solidFill>
                  <a:schemeClr val="tx1"/>
                </a:solidFill>
              </a:rPr>
              <a:t>Budaya adalah hasil </a:t>
            </a:r>
            <a:r>
              <a:rPr lang="id-ID" sz="3200" smtClean="0">
                <a:solidFill>
                  <a:schemeClr val="tx1"/>
                </a:solidFill>
              </a:rPr>
              <a:t>kreativitas manusia </a:t>
            </a:r>
            <a:r>
              <a:rPr lang="id-ID" sz="3200" dirty="0" smtClean="0">
                <a:solidFill>
                  <a:schemeClr val="tx1"/>
                </a:solidFill>
              </a:rPr>
              <a:t>dari satu generasi ke generasi berikutnya yang sangat menentukan bentuk prilaku dalam kehidupannya sebagai anggota masyarakat.</a:t>
            </a:r>
          </a:p>
          <a:p>
            <a:pPr algn="ctr"/>
            <a:endParaRPr lang="id-ID" sz="3200" dirty="0" smtClean="0">
              <a:solidFill>
                <a:schemeClr val="tx1"/>
              </a:solidFill>
            </a:endParaRPr>
          </a:p>
          <a:p>
            <a:pPr algn="ctr"/>
            <a:r>
              <a:rPr lang="id-ID" sz="3200" dirty="0" smtClean="0">
                <a:solidFill>
                  <a:schemeClr val="tx1"/>
                </a:solidFill>
              </a:rPr>
              <a:t>Dalam konteks perilaku konsumen budaya diartikan sebagai keseluruhan kepercayaan, nilai-nilai kebiasaan yang dipelajari yang dapat membantu mengarahkan perilaku konsumen pada anggota masyarakat tertentu.</a:t>
            </a:r>
          </a:p>
          <a:p>
            <a:pPr marL="4572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1567724348"/>
      </p:ext>
    </p:extLst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55492" cy="50292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diketahui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wujud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smtClean="0"/>
              <a:t>:</a:t>
            </a:r>
          </a:p>
          <a:p>
            <a:pPr marL="45720" indent="0">
              <a:buNone/>
            </a:pPr>
            <a:endParaRPr lang="en-US" dirty="0" smtClean="0"/>
          </a:p>
          <a:p>
            <a:pPr marL="45720" indent="0">
              <a:buNone/>
            </a:pPr>
            <a:endParaRPr lang="en-US" dirty="0"/>
          </a:p>
          <a:p>
            <a:pPr lvl="0"/>
            <a:r>
              <a:rPr lang="en-US" dirty="0" err="1" smtClean="0"/>
              <a:t>Mentifact</a:t>
            </a:r>
            <a:endParaRPr lang="en-US" dirty="0"/>
          </a:p>
          <a:p>
            <a:pPr lvl="0" algn="r"/>
            <a:r>
              <a:rPr lang="en-US" dirty="0" err="1"/>
              <a:t>Sosiofact</a:t>
            </a:r>
            <a:r>
              <a:rPr lang="en-US" dirty="0"/>
              <a:t> 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/>
          </a:p>
          <a:p>
            <a:pPr lvl="0"/>
            <a:endParaRPr lang="en-US" dirty="0" smtClean="0"/>
          </a:p>
          <a:p>
            <a:pPr lvl="0"/>
            <a:endParaRPr lang="en-US" dirty="0"/>
          </a:p>
          <a:p>
            <a:pPr marL="45720" lvl="0" indent="0">
              <a:buNone/>
            </a:pPr>
            <a:endParaRPr lang="en-US" dirty="0"/>
          </a:p>
          <a:p>
            <a:pPr lvl="0"/>
            <a:r>
              <a:rPr lang="en-US" dirty="0" err="1" smtClean="0"/>
              <a:t>Arfetact</a:t>
            </a:r>
            <a:endParaRPr lang="en-US" dirty="0"/>
          </a:p>
        </p:txBody>
      </p:sp>
      <p:sp>
        <p:nvSpPr>
          <p:cNvPr id="4" name="Rectangular Callout 3"/>
          <p:cNvSpPr/>
          <p:nvPr/>
        </p:nvSpPr>
        <p:spPr>
          <a:xfrm>
            <a:off x="2819400" y="2438400"/>
            <a:ext cx="3200400" cy="1066800"/>
          </a:xfrm>
          <a:prstGeom prst="wedgeRectCallout">
            <a:avLst>
              <a:gd name="adj1" fmla="val -71985"/>
              <a:gd name="adj2" fmla="val 581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, ide, </a:t>
            </a:r>
            <a:r>
              <a:rPr lang="en-US" dirty="0" err="1" smtClean="0"/>
              <a:t>pikiran</a:t>
            </a:r>
            <a:r>
              <a:rPr lang="en-US" dirty="0" smtClean="0"/>
              <a:t> , </a:t>
            </a:r>
            <a:r>
              <a:rPr lang="en-US" dirty="0" err="1" smtClean="0"/>
              <a:t>sikap</a:t>
            </a:r>
            <a:r>
              <a:rPr lang="en-US" dirty="0" smtClean="0"/>
              <a:t>, </a:t>
            </a:r>
            <a:r>
              <a:rPr lang="en-US" dirty="0" err="1" smtClean="0"/>
              <a:t>dll</a:t>
            </a:r>
            <a:endParaRPr lang="en-US" dirty="0" smtClean="0"/>
          </a:p>
          <a:p>
            <a:pPr algn="ctr"/>
            <a:r>
              <a:rPr lang="en-US" dirty="0" err="1" smtClean="0"/>
              <a:t>Contoh</a:t>
            </a:r>
            <a:r>
              <a:rPr lang="en-US" dirty="0" smtClean="0"/>
              <a:t> :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7" name="Rectangular Callout 6"/>
          <p:cNvSpPr/>
          <p:nvPr/>
        </p:nvSpPr>
        <p:spPr>
          <a:xfrm>
            <a:off x="1828800" y="4136922"/>
            <a:ext cx="3200400" cy="1066800"/>
          </a:xfrm>
          <a:prstGeom prst="wedgeRectCallout">
            <a:avLst>
              <a:gd name="adj1" fmla="val -54934"/>
              <a:gd name="adj2" fmla="val 680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dirty="0" smtClean="0"/>
              <a:t> </a:t>
            </a:r>
            <a:r>
              <a:rPr lang="en-US" dirty="0" err="1" smtClean="0"/>
              <a:t>benda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karya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, </a:t>
            </a:r>
            <a:r>
              <a:rPr lang="en-US" dirty="0" err="1" smtClean="0"/>
              <a:t>rumah</a:t>
            </a:r>
            <a:r>
              <a:rPr lang="en-US" dirty="0" smtClean="0"/>
              <a:t>, </a:t>
            </a:r>
            <a:r>
              <a:rPr lang="en-US" dirty="0" err="1" smtClean="0"/>
              <a:t>mobil</a:t>
            </a:r>
            <a:r>
              <a:rPr lang="en-US" dirty="0" smtClean="0"/>
              <a:t>,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konsumsi</a:t>
            </a:r>
            <a:r>
              <a:rPr lang="en-US" dirty="0" smtClean="0"/>
              <a:t>, </a:t>
            </a:r>
            <a:r>
              <a:rPr lang="en-US" dirty="0" err="1" smtClean="0"/>
              <a:t>dll</a:t>
            </a:r>
            <a:r>
              <a:rPr lang="en-US" dirty="0" smtClean="0"/>
              <a:t>.</a:t>
            </a:r>
          </a:p>
          <a:p>
            <a:pPr algn="ctr"/>
            <a:endParaRPr lang="en-US" dirty="0"/>
          </a:p>
        </p:txBody>
      </p:sp>
      <p:sp>
        <p:nvSpPr>
          <p:cNvPr id="8" name="Rectangular Callout 7"/>
          <p:cNvSpPr/>
          <p:nvPr/>
        </p:nvSpPr>
        <p:spPr>
          <a:xfrm>
            <a:off x="5486400" y="4257368"/>
            <a:ext cx="3200400" cy="1654277"/>
          </a:xfrm>
          <a:prstGeom prst="wedgeRectCallout">
            <a:avLst>
              <a:gd name="adj1" fmla="val 43683"/>
              <a:gd name="adj2" fmla="val -9152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dirty="0" err="1" smtClean="0"/>
              <a:t>aktifitas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yang </a:t>
            </a:r>
            <a:r>
              <a:rPr lang="en-US" dirty="0" err="1" smtClean="0"/>
              <a:t>disesuaikan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system </a:t>
            </a:r>
            <a:r>
              <a:rPr lang="en-US" dirty="0" err="1" smtClean="0"/>
              <a:t>nilai</a:t>
            </a:r>
            <a:r>
              <a:rPr lang="en-US" dirty="0" smtClean="0"/>
              <a:t>, moral, </a:t>
            </a:r>
            <a:r>
              <a:rPr lang="en-US" dirty="0" err="1" smtClean="0"/>
              <a:t>norma</a:t>
            </a:r>
            <a:r>
              <a:rPr lang="en-US" dirty="0" smtClean="0"/>
              <a:t>,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istiadat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74966892"/>
      </p:ext>
    </p:extLst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1600200"/>
            <a:ext cx="8407893" cy="5029200"/>
          </a:xfrm>
        </p:spPr>
        <p:txBody>
          <a:bodyPr>
            <a:noAutofit/>
          </a:bodyPr>
          <a:lstStyle/>
          <a:p>
            <a:pPr marL="45720" lvl="0" indent="0">
              <a:buNone/>
            </a:pPr>
            <a:r>
              <a:rPr lang="en-US" sz="2200" dirty="0" smtClean="0"/>
              <a:t>1. </a:t>
            </a:r>
            <a:r>
              <a:rPr lang="en-US" sz="2100" dirty="0" err="1" smtClean="0"/>
              <a:t>Sifat</a:t>
            </a:r>
            <a:r>
              <a:rPr lang="en-US" sz="2100" dirty="0" smtClean="0"/>
              <a:t> </a:t>
            </a:r>
            <a:r>
              <a:rPr lang="en-US" sz="2100" dirty="0" err="1"/>
              <a:t>Budaya</a:t>
            </a:r>
            <a:r>
              <a:rPr lang="en-US" sz="2100" dirty="0"/>
              <a:t> </a:t>
            </a:r>
          </a:p>
          <a:p>
            <a:pPr marL="574675" lvl="0" indent="-234950"/>
            <a:r>
              <a:rPr lang="en-US" sz="2100" dirty="0" err="1"/>
              <a:t>Dapat</a:t>
            </a:r>
            <a:r>
              <a:rPr lang="en-US" sz="2100" dirty="0"/>
              <a:t> </a:t>
            </a:r>
            <a:r>
              <a:rPr lang="en-US" sz="2100" dirty="0" err="1"/>
              <a:t>dipelajari</a:t>
            </a:r>
            <a:r>
              <a:rPr lang="en-US" sz="2100" dirty="0"/>
              <a:t> </a:t>
            </a:r>
            <a:r>
              <a:rPr lang="en-US" sz="2100" dirty="0" err="1"/>
              <a:t>melalui</a:t>
            </a:r>
            <a:r>
              <a:rPr lang="en-US" sz="2100" dirty="0"/>
              <a:t> </a:t>
            </a:r>
            <a:r>
              <a:rPr lang="en-US" sz="2100" dirty="0" err="1"/>
              <a:t>bahasa</a:t>
            </a:r>
            <a:r>
              <a:rPr lang="en-US" sz="2100" dirty="0"/>
              <a:t> </a:t>
            </a:r>
            <a:r>
              <a:rPr lang="en-US" sz="2100" dirty="0" err="1"/>
              <a:t>baik</a:t>
            </a:r>
            <a:r>
              <a:rPr lang="en-US" sz="2100" dirty="0"/>
              <a:t> </a:t>
            </a:r>
            <a:r>
              <a:rPr lang="en-US" sz="2100" dirty="0" err="1"/>
              <a:t>secara</a:t>
            </a:r>
            <a:r>
              <a:rPr lang="en-US" sz="2100" dirty="0"/>
              <a:t> formal </a:t>
            </a:r>
            <a:r>
              <a:rPr lang="en-US" sz="2100" dirty="0" err="1"/>
              <a:t>maupun</a:t>
            </a:r>
            <a:r>
              <a:rPr lang="en-US" sz="2100" dirty="0"/>
              <a:t> informal </a:t>
            </a:r>
            <a:r>
              <a:rPr lang="en-US" sz="2100" dirty="0" err="1"/>
              <a:t>dan</a:t>
            </a:r>
            <a:r>
              <a:rPr lang="en-US" sz="2100" dirty="0"/>
              <a:t> </a:t>
            </a:r>
            <a:r>
              <a:rPr lang="en-US" sz="2100" dirty="0" err="1"/>
              <a:t>teknis</a:t>
            </a:r>
            <a:r>
              <a:rPr lang="en-US" sz="2100" dirty="0"/>
              <a:t>.</a:t>
            </a:r>
          </a:p>
          <a:p>
            <a:pPr marL="574675" lvl="0" indent="-234950"/>
            <a:r>
              <a:rPr lang="en-US" sz="2100" dirty="0" err="1"/>
              <a:t>Milik</a:t>
            </a:r>
            <a:r>
              <a:rPr lang="en-US" sz="2100" dirty="0"/>
              <a:t> </a:t>
            </a:r>
            <a:r>
              <a:rPr lang="en-US" sz="2100" dirty="0" err="1"/>
              <a:t>bersama</a:t>
            </a:r>
            <a:r>
              <a:rPr lang="en-US" sz="2100" dirty="0"/>
              <a:t>, </a:t>
            </a:r>
            <a:r>
              <a:rPr lang="en-US" sz="2100" dirty="0" err="1"/>
              <a:t>awalnya</a:t>
            </a:r>
            <a:r>
              <a:rPr lang="en-US" sz="2100" dirty="0"/>
              <a:t> </a:t>
            </a:r>
            <a:r>
              <a:rPr lang="en-US" sz="2100" dirty="0" err="1"/>
              <a:t>milik</a:t>
            </a:r>
            <a:r>
              <a:rPr lang="en-US" sz="2100" dirty="0"/>
              <a:t> </a:t>
            </a:r>
            <a:r>
              <a:rPr lang="en-US" sz="2100" dirty="0" err="1"/>
              <a:t>individu</a:t>
            </a:r>
            <a:r>
              <a:rPr lang="en-US" sz="2100" dirty="0"/>
              <a:t>, </a:t>
            </a:r>
            <a:r>
              <a:rPr lang="en-US" sz="2100" dirty="0" err="1"/>
              <a:t>akibat</a:t>
            </a:r>
            <a:r>
              <a:rPr lang="en-US" sz="2100" dirty="0"/>
              <a:t> </a:t>
            </a:r>
            <a:r>
              <a:rPr lang="en-US" sz="2100" dirty="0" err="1"/>
              <a:t>adanya</a:t>
            </a:r>
            <a:r>
              <a:rPr lang="en-US" sz="2100" dirty="0"/>
              <a:t> </a:t>
            </a:r>
            <a:r>
              <a:rPr lang="en-US" sz="2100" dirty="0" err="1"/>
              <a:t>interaksi</a:t>
            </a:r>
            <a:r>
              <a:rPr lang="en-US" sz="2100" dirty="0"/>
              <a:t> </a:t>
            </a:r>
            <a:r>
              <a:rPr lang="en-US" sz="2100" dirty="0" err="1"/>
              <a:t>dalam</a:t>
            </a:r>
            <a:r>
              <a:rPr lang="en-US" sz="2100" dirty="0"/>
              <a:t> </a:t>
            </a:r>
            <a:r>
              <a:rPr lang="en-US" sz="2100" dirty="0" err="1"/>
              <a:t>masyarakat</a:t>
            </a:r>
            <a:r>
              <a:rPr lang="en-US" sz="2100" dirty="0"/>
              <a:t>, </a:t>
            </a:r>
            <a:r>
              <a:rPr lang="en-US" sz="2100" dirty="0" err="1"/>
              <a:t>budaya</a:t>
            </a:r>
            <a:r>
              <a:rPr lang="en-US" sz="2100" dirty="0"/>
              <a:t> </a:t>
            </a:r>
            <a:r>
              <a:rPr lang="en-US" sz="2100" dirty="0" err="1"/>
              <a:t>diakui</a:t>
            </a:r>
            <a:r>
              <a:rPr lang="en-US" sz="2100" dirty="0"/>
              <a:t> </a:t>
            </a:r>
            <a:r>
              <a:rPr lang="en-US" sz="2100" dirty="0" err="1"/>
              <a:t>milik</a:t>
            </a:r>
            <a:r>
              <a:rPr lang="en-US" sz="2100" dirty="0"/>
              <a:t> </a:t>
            </a:r>
            <a:r>
              <a:rPr lang="en-US" sz="2100" dirty="0" err="1"/>
              <a:t>bersama</a:t>
            </a:r>
            <a:r>
              <a:rPr lang="en-US" sz="2100" dirty="0"/>
              <a:t> </a:t>
            </a:r>
            <a:r>
              <a:rPr lang="en-US" sz="2100" dirty="0" err="1"/>
              <a:t>dan</a:t>
            </a:r>
            <a:r>
              <a:rPr lang="en-US" sz="2100" dirty="0"/>
              <a:t> </a:t>
            </a:r>
            <a:r>
              <a:rPr lang="en-US" sz="2100" dirty="0" err="1"/>
              <a:t>digunakan</a:t>
            </a:r>
            <a:r>
              <a:rPr lang="en-US" sz="2100" dirty="0"/>
              <a:t> </a:t>
            </a:r>
            <a:r>
              <a:rPr lang="en-US" sz="2100" dirty="0" err="1"/>
              <a:t>secara</a:t>
            </a:r>
            <a:r>
              <a:rPr lang="en-US" sz="2100" dirty="0"/>
              <a:t> </a:t>
            </a:r>
            <a:r>
              <a:rPr lang="en-US" sz="2100" dirty="0" err="1"/>
              <a:t>bersama-sama</a:t>
            </a:r>
            <a:r>
              <a:rPr lang="en-US" sz="2100" dirty="0"/>
              <a:t> pula. </a:t>
            </a:r>
          </a:p>
          <a:p>
            <a:pPr marL="574675" lvl="0" indent="-234950"/>
            <a:r>
              <a:rPr lang="en-US" sz="2100" dirty="0" err="1"/>
              <a:t>Dinamis</a:t>
            </a:r>
            <a:r>
              <a:rPr lang="en-US" sz="2100" dirty="0"/>
              <a:t>, </a:t>
            </a:r>
            <a:r>
              <a:rPr lang="en-US" sz="2100" dirty="0" err="1"/>
              <a:t>budaya</a:t>
            </a:r>
            <a:r>
              <a:rPr lang="en-US" sz="2100" dirty="0"/>
              <a:t> </a:t>
            </a:r>
            <a:r>
              <a:rPr lang="en-US" sz="2100" dirty="0" err="1"/>
              <a:t>mudah</a:t>
            </a:r>
            <a:r>
              <a:rPr lang="en-US" sz="2100" dirty="0"/>
              <a:t> </a:t>
            </a:r>
            <a:r>
              <a:rPr lang="en-US" sz="2100" dirty="0" err="1"/>
              <a:t>berubah</a:t>
            </a:r>
            <a:r>
              <a:rPr lang="en-US" sz="2100" dirty="0"/>
              <a:t> </a:t>
            </a:r>
            <a:r>
              <a:rPr lang="en-US" sz="2100" dirty="0" err="1"/>
              <a:t>dan</a:t>
            </a:r>
            <a:r>
              <a:rPr lang="en-US" sz="2100" dirty="0"/>
              <a:t> </a:t>
            </a:r>
            <a:r>
              <a:rPr lang="en-US" sz="2100" dirty="0" err="1"/>
              <a:t>dapat</a:t>
            </a:r>
            <a:r>
              <a:rPr lang="en-US" sz="2100" dirty="0"/>
              <a:t> </a:t>
            </a:r>
            <a:r>
              <a:rPr lang="en-US" sz="2100" dirty="0" err="1"/>
              <a:t>menyesuaikan</a:t>
            </a:r>
            <a:r>
              <a:rPr lang="en-US" sz="2100" dirty="0"/>
              <a:t>.</a:t>
            </a:r>
          </a:p>
          <a:p>
            <a:pPr marL="45720" indent="0">
              <a:buNone/>
            </a:pPr>
            <a:r>
              <a:rPr lang="en-US" sz="1600" dirty="0"/>
              <a:t> </a:t>
            </a:r>
          </a:p>
          <a:p>
            <a:pPr marL="45720" lvl="0" indent="0">
              <a:buNone/>
            </a:pPr>
            <a:r>
              <a:rPr lang="en-US" sz="2100" dirty="0" smtClean="0"/>
              <a:t>2. </a:t>
            </a:r>
            <a:r>
              <a:rPr lang="en-US" sz="2100" dirty="0" err="1" smtClean="0"/>
              <a:t>Fungsi</a:t>
            </a:r>
            <a:r>
              <a:rPr lang="en-US" sz="2100" dirty="0" smtClean="0"/>
              <a:t> </a:t>
            </a:r>
            <a:r>
              <a:rPr lang="en-US" sz="2100" dirty="0" err="1"/>
              <a:t>Budaya</a:t>
            </a:r>
            <a:r>
              <a:rPr lang="en-US" sz="2100" dirty="0"/>
              <a:t> </a:t>
            </a:r>
          </a:p>
          <a:p>
            <a:pPr marL="574675" lvl="0" indent="-234950"/>
            <a:r>
              <a:rPr lang="en-US" sz="2100" dirty="0" err="1"/>
              <a:t>Dapat</a:t>
            </a:r>
            <a:r>
              <a:rPr lang="en-US" sz="2100" dirty="0"/>
              <a:t> </a:t>
            </a:r>
            <a:r>
              <a:rPr lang="en-US" sz="2100" dirty="0" err="1"/>
              <a:t>memenuhi</a:t>
            </a:r>
            <a:r>
              <a:rPr lang="en-US" sz="2100" dirty="0"/>
              <a:t> </a:t>
            </a:r>
            <a:r>
              <a:rPr lang="en-US" sz="2100" dirty="0" err="1"/>
              <a:t>kebutuhan</a:t>
            </a:r>
            <a:r>
              <a:rPr lang="en-US" sz="2100" dirty="0"/>
              <a:t> </a:t>
            </a:r>
            <a:r>
              <a:rPr lang="en-US" sz="2100" dirty="0" err="1"/>
              <a:t>hidup</a:t>
            </a:r>
            <a:r>
              <a:rPr lang="en-US" sz="2100" dirty="0"/>
              <a:t> </a:t>
            </a:r>
            <a:r>
              <a:rPr lang="en-US" sz="2100" dirty="0" err="1"/>
              <a:t>manusia</a:t>
            </a:r>
            <a:r>
              <a:rPr lang="en-US" sz="2100" dirty="0"/>
              <a:t> </a:t>
            </a:r>
          </a:p>
          <a:p>
            <a:pPr marL="574675" lvl="0" indent="-234950"/>
            <a:r>
              <a:rPr lang="en-US" sz="2100" dirty="0" err="1"/>
              <a:t>Dapat</a:t>
            </a:r>
            <a:r>
              <a:rPr lang="en-US" sz="2100" dirty="0"/>
              <a:t> </a:t>
            </a:r>
            <a:r>
              <a:rPr lang="en-US" sz="2100" dirty="0" err="1"/>
              <a:t>memberikan</a:t>
            </a:r>
            <a:r>
              <a:rPr lang="en-US" sz="2100" dirty="0"/>
              <a:t> </a:t>
            </a:r>
            <a:r>
              <a:rPr lang="en-US" sz="2100" dirty="0" err="1"/>
              <a:t>arahan</a:t>
            </a:r>
            <a:r>
              <a:rPr lang="en-US" sz="2100" dirty="0"/>
              <a:t>, </a:t>
            </a:r>
            <a:r>
              <a:rPr lang="en-US" sz="2100" dirty="0" err="1"/>
              <a:t>aturan</a:t>
            </a:r>
            <a:r>
              <a:rPr lang="en-US" sz="2100" dirty="0"/>
              <a:t>, </a:t>
            </a:r>
            <a:r>
              <a:rPr lang="en-US" sz="2100" dirty="0" err="1"/>
              <a:t>pedoman</a:t>
            </a:r>
            <a:r>
              <a:rPr lang="en-US" sz="2100" dirty="0"/>
              <a:t> </a:t>
            </a:r>
            <a:r>
              <a:rPr lang="en-US" sz="2100" dirty="0" err="1"/>
              <a:t>perilaku</a:t>
            </a:r>
            <a:r>
              <a:rPr lang="en-US" sz="2100" dirty="0"/>
              <a:t> </a:t>
            </a:r>
            <a:r>
              <a:rPr lang="en-US" sz="2100" dirty="0" err="1"/>
              <a:t>dan</a:t>
            </a:r>
            <a:r>
              <a:rPr lang="en-US" sz="2100" dirty="0"/>
              <a:t> </a:t>
            </a:r>
            <a:r>
              <a:rPr lang="en-US" sz="2100" dirty="0" err="1"/>
              <a:t>semua</a:t>
            </a:r>
            <a:r>
              <a:rPr lang="en-US" sz="2100" dirty="0"/>
              <a:t> </a:t>
            </a:r>
            <a:r>
              <a:rPr lang="en-US" sz="2100" dirty="0" err="1"/>
              <a:t>tahap</a:t>
            </a:r>
            <a:r>
              <a:rPr lang="en-US" sz="2100" dirty="0"/>
              <a:t> </a:t>
            </a:r>
            <a:r>
              <a:rPr lang="en-US" sz="2100" dirty="0" err="1"/>
              <a:t>pemecahan</a:t>
            </a:r>
            <a:r>
              <a:rPr lang="en-US" sz="2100" dirty="0"/>
              <a:t> </a:t>
            </a:r>
            <a:r>
              <a:rPr lang="en-US" sz="2100" dirty="0" err="1"/>
              <a:t>masalah</a:t>
            </a:r>
            <a:r>
              <a:rPr lang="en-US" sz="2100" dirty="0"/>
              <a:t>.</a:t>
            </a:r>
          </a:p>
          <a:p>
            <a:pPr marL="574675" lvl="0" indent="-234950"/>
            <a:r>
              <a:rPr lang="en-US" sz="2100" dirty="0" err="1"/>
              <a:t>Dapat</a:t>
            </a:r>
            <a:r>
              <a:rPr lang="en-US" sz="2100" dirty="0"/>
              <a:t> </a:t>
            </a:r>
            <a:r>
              <a:rPr lang="en-US" sz="2100" dirty="0" err="1"/>
              <a:t>memberikan</a:t>
            </a:r>
            <a:r>
              <a:rPr lang="en-US" sz="2100" dirty="0"/>
              <a:t> </a:t>
            </a:r>
            <a:r>
              <a:rPr lang="en-US" sz="2100" dirty="0" err="1"/>
              <a:t>wawasan</a:t>
            </a:r>
            <a:r>
              <a:rPr lang="en-US" sz="2100" dirty="0"/>
              <a:t> </a:t>
            </a:r>
            <a:r>
              <a:rPr lang="en-US" sz="2100" dirty="0" err="1"/>
              <a:t>tentang</a:t>
            </a:r>
            <a:r>
              <a:rPr lang="en-US" sz="2100" dirty="0"/>
              <a:t> </a:t>
            </a:r>
            <a:r>
              <a:rPr lang="en-US" sz="2100" dirty="0" err="1"/>
              <a:t>kesesuaian</a:t>
            </a:r>
            <a:r>
              <a:rPr lang="en-US" sz="2100" dirty="0"/>
              <a:t> </a:t>
            </a:r>
          </a:p>
          <a:p>
            <a:endParaRPr lang="en-US" sz="2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b. </a:t>
            </a:r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102457716"/>
      </p:ext>
    </p:extLst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2133599"/>
            <a:ext cx="8407893" cy="3992879"/>
          </a:xfrm>
        </p:spPr>
        <p:txBody>
          <a:bodyPr/>
          <a:lstStyle/>
          <a:p>
            <a:pPr marL="45720" indent="0" algn="ctr">
              <a:buNone/>
            </a:pPr>
            <a:r>
              <a:rPr lang="en-US" sz="3200" dirty="0" err="1"/>
              <a:t>Dampak</a:t>
            </a:r>
            <a:r>
              <a:rPr lang="en-US" sz="3200" dirty="0"/>
              <a:t> </a:t>
            </a:r>
            <a:r>
              <a:rPr lang="en-US" sz="3200" dirty="0" err="1"/>
              <a:t>budaya</a:t>
            </a:r>
            <a:r>
              <a:rPr lang="en-US" sz="3200" dirty="0"/>
              <a:t> </a:t>
            </a:r>
            <a:r>
              <a:rPr lang="en-US" sz="3200" dirty="0" err="1"/>
              <a:t>atas</a:t>
            </a:r>
            <a:r>
              <a:rPr lang="en-US" sz="3200" dirty="0"/>
              <a:t> </a:t>
            </a:r>
            <a:r>
              <a:rPr lang="en-US" sz="3200" dirty="0" err="1"/>
              <a:t>masayarakat</a:t>
            </a:r>
            <a:r>
              <a:rPr lang="en-US" sz="3200" dirty="0"/>
              <a:t> </a:t>
            </a:r>
            <a:r>
              <a:rPr lang="en-US" sz="3200" dirty="0" err="1"/>
              <a:t>demikian</a:t>
            </a:r>
            <a:r>
              <a:rPr lang="en-US" sz="3200" dirty="0"/>
              <a:t> </a:t>
            </a:r>
            <a:r>
              <a:rPr lang="en-US" sz="3200" dirty="0" err="1"/>
              <a:t>alami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berurat</a:t>
            </a:r>
            <a:r>
              <a:rPr lang="en-US" sz="3200" dirty="0"/>
              <a:t> </a:t>
            </a:r>
            <a:r>
              <a:rPr lang="en-US" sz="3200" dirty="0" err="1"/>
              <a:t>akar</a:t>
            </a:r>
            <a:r>
              <a:rPr lang="en-US" sz="3200" dirty="0"/>
              <a:t>, </a:t>
            </a:r>
            <a:r>
              <a:rPr lang="en-US" sz="3200" dirty="0" err="1"/>
              <a:t>sehingga</a:t>
            </a:r>
            <a:r>
              <a:rPr lang="en-US" sz="3200" dirty="0"/>
              <a:t> </a:t>
            </a:r>
            <a:r>
              <a:rPr lang="en-US" sz="3200" dirty="0" err="1"/>
              <a:t>pengaruhnya</a:t>
            </a:r>
            <a:r>
              <a:rPr lang="en-US" sz="3200" dirty="0"/>
              <a:t> </a:t>
            </a:r>
            <a:r>
              <a:rPr lang="en-US" sz="3200" dirty="0" err="1"/>
              <a:t>dapat</a:t>
            </a:r>
            <a:r>
              <a:rPr lang="en-US" sz="3200" dirty="0"/>
              <a:t> </a:t>
            </a:r>
            <a:r>
              <a:rPr lang="en-US" sz="3200" dirty="0" err="1"/>
              <a:t>berfungsi</a:t>
            </a:r>
            <a:r>
              <a:rPr lang="en-US" sz="3200" dirty="0"/>
              <a:t> </a:t>
            </a:r>
            <a:r>
              <a:rPr lang="en-US" sz="3200" dirty="0" err="1"/>
              <a:t>memberikan</a:t>
            </a:r>
            <a:r>
              <a:rPr lang="en-US" sz="3200" dirty="0"/>
              <a:t> </a:t>
            </a:r>
            <a:r>
              <a:rPr lang="en-US" sz="3200" dirty="0" err="1"/>
              <a:t>cara</a:t>
            </a:r>
            <a:r>
              <a:rPr lang="en-US" sz="3200" dirty="0"/>
              <a:t>, </a:t>
            </a:r>
            <a:r>
              <a:rPr lang="en-US" sz="3200" dirty="0" err="1"/>
              <a:t>arah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pedoman</a:t>
            </a:r>
            <a:r>
              <a:rPr lang="en-US" sz="3200" dirty="0"/>
              <a:t> </a:t>
            </a:r>
            <a:r>
              <a:rPr lang="en-US" sz="3200" dirty="0" err="1"/>
              <a:t>kepada</a:t>
            </a:r>
            <a:r>
              <a:rPr lang="en-US" sz="3200" dirty="0"/>
              <a:t> </a:t>
            </a:r>
            <a:r>
              <a:rPr lang="en-US" sz="3200" dirty="0" err="1"/>
              <a:t>anggota</a:t>
            </a:r>
            <a:r>
              <a:rPr lang="en-US" sz="3200" dirty="0"/>
              <a:t> </a:t>
            </a:r>
            <a:r>
              <a:rPr lang="en-US" sz="3200" dirty="0" err="1"/>
              <a:t>masyarakat</a:t>
            </a:r>
            <a:r>
              <a:rPr lang="en-US" sz="3200" dirty="0"/>
              <a:t> </a:t>
            </a:r>
            <a:r>
              <a:rPr lang="en-US" sz="3200" dirty="0" err="1"/>
              <a:t>sebagai</a:t>
            </a:r>
            <a:r>
              <a:rPr lang="en-US" sz="3200" dirty="0"/>
              <a:t> </a:t>
            </a:r>
            <a:r>
              <a:rPr lang="en-US" sz="3200" dirty="0" err="1" smtClean="0"/>
              <a:t>konsumen</a:t>
            </a:r>
            <a:r>
              <a:rPr lang="en-US" sz="3200" dirty="0" smtClean="0"/>
              <a:t>. </a:t>
            </a:r>
            <a:endParaRPr lang="en-US" sz="3200" dirty="0"/>
          </a:p>
          <a:p>
            <a:pPr marL="4572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45755873"/>
      </p:ext>
    </p:extLst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05000"/>
            <a:ext cx="8407893" cy="4757929"/>
          </a:xfrm>
        </p:spPr>
        <p:txBody>
          <a:bodyPr>
            <a:normAutofit/>
          </a:bodyPr>
          <a:lstStyle/>
          <a:p>
            <a:pPr lvl="0"/>
            <a:r>
              <a:rPr lang="en-US" sz="2200" dirty="0" err="1"/>
              <a:t>Bagi</a:t>
            </a:r>
            <a:r>
              <a:rPr lang="en-US" sz="2200" dirty="0"/>
              <a:t> </a:t>
            </a:r>
            <a:r>
              <a:rPr lang="en-US" sz="2200" dirty="0" err="1"/>
              <a:t>konsumen</a:t>
            </a:r>
            <a:r>
              <a:rPr lang="en-US" sz="2200" dirty="0"/>
              <a:t> </a:t>
            </a:r>
            <a:r>
              <a:rPr lang="en-US" sz="2200" dirty="0" err="1"/>
              <a:t>sebuah</a:t>
            </a:r>
            <a:r>
              <a:rPr lang="en-US" sz="2200" dirty="0"/>
              <a:t> </a:t>
            </a:r>
            <a:r>
              <a:rPr lang="en-US" sz="2200" dirty="0" err="1"/>
              <a:t>produk</a:t>
            </a:r>
            <a:r>
              <a:rPr lang="en-US" sz="2200" dirty="0"/>
              <a:t> </a:t>
            </a:r>
            <a:r>
              <a:rPr lang="en-US" sz="2200" dirty="0" err="1"/>
              <a:t>harus</a:t>
            </a:r>
            <a:r>
              <a:rPr lang="en-US" sz="2200" dirty="0"/>
              <a:t> </a:t>
            </a:r>
            <a:r>
              <a:rPr lang="en-US" sz="2200" dirty="0" err="1"/>
              <a:t>memiliki</a:t>
            </a:r>
            <a:r>
              <a:rPr lang="en-US" sz="2200" dirty="0"/>
              <a:t> </a:t>
            </a:r>
            <a:r>
              <a:rPr lang="en-US" sz="2200" dirty="0" err="1"/>
              <a:t>bentuk</a:t>
            </a:r>
            <a:r>
              <a:rPr lang="en-US" sz="2200" dirty="0"/>
              <a:t>, </a:t>
            </a:r>
            <a:r>
              <a:rPr lang="en-US" sz="2200" dirty="0" err="1"/>
              <a:t>arti</a:t>
            </a:r>
            <a:r>
              <a:rPr lang="en-US" sz="2200" dirty="0"/>
              <a:t>, </a:t>
            </a:r>
            <a:r>
              <a:rPr lang="en-US" sz="2200" dirty="0" err="1"/>
              <a:t>fungsi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symbol yang </a:t>
            </a:r>
            <a:r>
              <a:rPr lang="en-US" sz="2200" dirty="0" err="1"/>
              <a:t>bermakna</a:t>
            </a:r>
            <a:r>
              <a:rPr lang="en-US" sz="2200" dirty="0"/>
              <a:t>.</a:t>
            </a:r>
          </a:p>
          <a:p>
            <a:pPr lvl="0"/>
            <a:r>
              <a:rPr lang="en-US" sz="2200" dirty="0" err="1"/>
              <a:t>Konsumen</a:t>
            </a:r>
            <a:r>
              <a:rPr lang="en-US" sz="2200" dirty="0"/>
              <a:t> </a:t>
            </a:r>
            <a:r>
              <a:rPr lang="en-US" sz="2200" dirty="0" err="1"/>
              <a:t>berharap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 err="1"/>
              <a:t>membeli</a:t>
            </a:r>
            <a:r>
              <a:rPr lang="en-US" sz="2200" dirty="0"/>
              <a:t> </a:t>
            </a:r>
            <a:r>
              <a:rPr lang="en-US" sz="2200" dirty="0" err="1"/>
              <a:t>sebuah</a:t>
            </a:r>
            <a:r>
              <a:rPr lang="en-US" sz="2200" dirty="0"/>
              <a:t> </a:t>
            </a:r>
            <a:r>
              <a:rPr lang="en-US" sz="2200" dirty="0" err="1"/>
              <a:t>produk</a:t>
            </a:r>
            <a:r>
              <a:rPr lang="en-US" sz="2200" dirty="0"/>
              <a:t> </a:t>
            </a:r>
            <a:r>
              <a:rPr lang="en-US" sz="2200" dirty="0" err="1"/>
              <a:t>dapat</a:t>
            </a:r>
            <a:r>
              <a:rPr lang="en-US" sz="2200" dirty="0"/>
              <a:t> </a:t>
            </a:r>
            <a:r>
              <a:rPr lang="en-US" sz="2200" dirty="0" err="1"/>
              <a:t>memberikan</a:t>
            </a:r>
            <a:r>
              <a:rPr lang="en-US" sz="2200" dirty="0"/>
              <a:t> </a:t>
            </a:r>
            <a:r>
              <a:rPr lang="en-US" sz="2200" dirty="0" err="1"/>
              <a:t>kepuasan</a:t>
            </a:r>
            <a:r>
              <a:rPr lang="en-US" sz="2200" dirty="0"/>
              <a:t> </a:t>
            </a:r>
            <a:r>
              <a:rPr lang="en-US" sz="2200" dirty="0" err="1"/>
              <a:t>sesuai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 err="1"/>
              <a:t>fungsinya</a:t>
            </a:r>
            <a:r>
              <a:rPr lang="en-US" sz="2200" dirty="0"/>
              <a:t>. </a:t>
            </a:r>
          </a:p>
          <a:p>
            <a:r>
              <a:rPr lang="en-US" sz="2200" dirty="0" err="1"/>
              <a:t>Contoh</a:t>
            </a:r>
            <a:r>
              <a:rPr lang="en-US" sz="2200" dirty="0"/>
              <a:t> : </a:t>
            </a:r>
            <a:r>
              <a:rPr lang="en-US" sz="2200" dirty="0" err="1"/>
              <a:t>diterjen</a:t>
            </a:r>
            <a:r>
              <a:rPr lang="en-US" sz="2200" dirty="0"/>
              <a:t> </a:t>
            </a:r>
            <a:r>
              <a:rPr lang="en-US" sz="2200" dirty="0" err="1"/>
              <a:t>atau</a:t>
            </a:r>
            <a:r>
              <a:rPr lang="en-US" sz="2200" dirty="0"/>
              <a:t> </a:t>
            </a:r>
            <a:r>
              <a:rPr lang="en-US" sz="2200" dirty="0" err="1"/>
              <a:t>nutrisi</a:t>
            </a:r>
            <a:r>
              <a:rPr lang="en-US" sz="2200" dirty="0"/>
              <a:t> </a:t>
            </a:r>
            <a:r>
              <a:rPr lang="en-US" sz="2200" dirty="0" err="1"/>
              <a:t>memberikan</a:t>
            </a:r>
            <a:r>
              <a:rPr lang="en-US" sz="2200" dirty="0"/>
              <a:t> </a:t>
            </a:r>
            <a:r>
              <a:rPr lang="en-US" sz="2200" dirty="0" err="1"/>
              <a:t>fungsinya</a:t>
            </a:r>
            <a:r>
              <a:rPr lang="en-US" sz="2200" dirty="0"/>
              <a:t> </a:t>
            </a:r>
            <a:r>
              <a:rPr lang="en-US" sz="2200" dirty="0" err="1"/>
              <a:t>sebagai</a:t>
            </a:r>
            <a:r>
              <a:rPr lang="en-US" sz="2200" dirty="0"/>
              <a:t> </a:t>
            </a:r>
            <a:r>
              <a:rPr lang="en-US" sz="2200" dirty="0" err="1"/>
              <a:t>pembersih</a:t>
            </a:r>
            <a:r>
              <a:rPr lang="en-US" sz="2200" dirty="0"/>
              <a:t> </a:t>
            </a:r>
            <a:r>
              <a:rPr lang="en-US" sz="2200" dirty="0" err="1"/>
              <a:t>atau</a:t>
            </a:r>
            <a:r>
              <a:rPr lang="en-US" sz="2200" dirty="0"/>
              <a:t> </a:t>
            </a:r>
            <a:r>
              <a:rPr lang="en-US" sz="2200" dirty="0" err="1"/>
              <a:t>asupan</a:t>
            </a:r>
            <a:r>
              <a:rPr lang="en-US" sz="2200" dirty="0"/>
              <a:t> vitamin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 err="1"/>
              <a:t>baik</a:t>
            </a:r>
            <a:r>
              <a:rPr lang="en-US" sz="2200" dirty="0"/>
              <a:t>. </a:t>
            </a:r>
          </a:p>
          <a:p>
            <a:pPr lvl="0"/>
            <a:r>
              <a:rPr lang="en-US" sz="2200" dirty="0" err="1"/>
              <a:t>Bentuk</a:t>
            </a:r>
            <a:r>
              <a:rPr lang="en-US" sz="2200" dirty="0"/>
              <a:t> </a:t>
            </a:r>
            <a:r>
              <a:rPr lang="en-US" sz="2200" dirty="0" err="1"/>
              <a:t>produk</a:t>
            </a:r>
            <a:r>
              <a:rPr lang="en-US" sz="2200" dirty="0"/>
              <a:t> </a:t>
            </a:r>
            <a:r>
              <a:rPr lang="en-US" sz="2200" dirty="0" err="1"/>
              <a:t>bertindak</a:t>
            </a:r>
            <a:r>
              <a:rPr lang="en-US" sz="2200" dirty="0"/>
              <a:t> </a:t>
            </a:r>
            <a:r>
              <a:rPr lang="en-US" sz="2200" dirty="0" err="1"/>
              <a:t>sebagai</a:t>
            </a:r>
            <a:r>
              <a:rPr lang="en-US" sz="2200" dirty="0"/>
              <a:t> symbol. </a:t>
            </a:r>
            <a:r>
              <a:rPr lang="en-US" sz="2200" dirty="0" err="1"/>
              <a:t>Fungsi</a:t>
            </a:r>
            <a:r>
              <a:rPr lang="en-US" sz="2200" dirty="0"/>
              <a:t> </a:t>
            </a:r>
            <a:r>
              <a:rPr lang="en-US" sz="2200" dirty="0" err="1"/>
              <a:t>seperti</a:t>
            </a:r>
            <a:r>
              <a:rPr lang="en-US" sz="2200" dirty="0"/>
              <a:t> </a:t>
            </a:r>
            <a:r>
              <a:rPr lang="en-US" sz="2200" dirty="0" err="1"/>
              <a:t>tambahan</a:t>
            </a:r>
            <a:r>
              <a:rPr lang="en-US" sz="2200" dirty="0"/>
              <a:t> Kristal </a:t>
            </a:r>
            <a:r>
              <a:rPr lang="en-US" sz="2200" dirty="0" err="1"/>
              <a:t>biru</a:t>
            </a:r>
            <a:r>
              <a:rPr lang="en-US" sz="2200" dirty="0"/>
              <a:t> </a:t>
            </a: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diterjen</a:t>
            </a:r>
            <a:r>
              <a:rPr lang="en-US" sz="2200" dirty="0"/>
              <a:t> </a:t>
            </a:r>
            <a:r>
              <a:rPr lang="en-US" sz="2200" dirty="0" err="1"/>
              <a:t>membuat</a:t>
            </a:r>
            <a:r>
              <a:rPr lang="en-US" sz="2200" dirty="0"/>
              <a:t> </a:t>
            </a:r>
            <a:r>
              <a:rPr lang="en-US" sz="2200" dirty="0" err="1"/>
              <a:t>pakaian</a:t>
            </a:r>
            <a:r>
              <a:rPr lang="en-US" sz="2200" dirty="0"/>
              <a:t> </a:t>
            </a:r>
            <a:r>
              <a:rPr lang="en-US" sz="2200" dirty="0" err="1"/>
              <a:t>lebih</a:t>
            </a:r>
            <a:r>
              <a:rPr lang="en-US" sz="2200" dirty="0"/>
              <a:t> </a:t>
            </a:r>
            <a:r>
              <a:rPr lang="en-US" sz="2200" dirty="0" err="1"/>
              <a:t>putih</a:t>
            </a:r>
            <a:r>
              <a:rPr lang="en-US" sz="2200" dirty="0"/>
              <a:t> </a:t>
            </a:r>
            <a:r>
              <a:rPr lang="en-US" sz="2200" dirty="0" err="1"/>
              <a:t>bila</a:t>
            </a:r>
            <a:r>
              <a:rPr lang="en-US" sz="2200" dirty="0"/>
              <a:t> </a:t>
            </a:r>
            <a:r>
              <a:rPr lang="en-US" sz="2200" dirty="0" err="1"/>
              <a:t>digunakan</a:t>
            </a:r>
            <a:r>
              <a:rPr lang="en-US" sz="2200" dirty="0"/>
              <a:t>. </a:t>
            </a:r>
          </a:p>
          <a:p>
            <a:pPr lvl="0"/>
            <a:r>
              <a:rPr lang="en-US" sz="2200" dirty="0" err="1"/>
              <a:t>Produk</a:t>
            </a:r>
            <a:r>
              <a:rPr lang="en-US" sz="2200" dirty="0"/>
              <a:t> </a:t>
            </a:r>
            <a:r>
              <a:rPr lang="en-US" sz="2200" dirty="0" err="1"/>
              <a:t>memiliki</a:t>
            </a:r>
            <a:r>
              <a:rPr lang="en-US" sz="2200" dirty="0"/>
              <a:t> </a:t>
            </a:r>
            <a:r>
              <a:rPr lang="en-US" sz="2200" dirty="0" err="1"/>
              <a:t>signifikansi</a:t>
            </a:r>
            <a:r>
              <a:rPr lang="en-US" sz="2200" dirty="0"/>
              <a:t> yang </a:t>
            </a:r>
            <a:r>
              <a:rPr lang="en-US" sz="2200" dirty="0" err="1"/>
              <a:t>digunakan</a:t>
            </a:r>
            <a:r>
              <a:rPr lang="en-US" sz="2200" dirty="0"/>
              <a:t>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upacara</a:t>
            </a:r>
            <a:r>
              <a:rPr lang="en-US" sz="2200" dirty="0"/>
              <a:t> ritual yang </a:t>
            </a:r>
            <a:r>
              <a:rPr lang="en-US" sz="2200" dirty="0" err="1"/>
              <a:t>memberikan</a:t>
            </a:r>
            <a:r>
              <a:rPr lang="en-US" sz="2200" dirty="0"/>
              <a:t> symbol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bermakna</a:t>
            </a:r>
            <a:r>
              <a:rPr lang="en-US" sz="2200" dirty="0"/>
              <a:t> </a:t>
            </a:r>
            <a:r>
              <a:rPr lang="en-US" sz="2200" dirty="0" err="1"/>
              <a:t>bagi</a:t>
            </a:r>
            <a:r>
              <a:rPr lang="en-US" sz="2200" dirty="0"/>
              <a:t> </a:t>
            </a:r>
            <a:r>
              <a:rPr lang="en-US" sz="2200" dirty="0" err="1"/>
              <a:t>konsumen</a:t>
            </a:r>
            <a:r>
              <a:rPr lang="en-US" sz="2200" dirty="0"/>
              <a:t>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C.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Konsumsi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754246437"/>
      </p:ext>
    </p:extLst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910330"/>
          </a:xfrm>
        </p:spPr>
        <p:txBody>
          <a:bodyPr>
            <a:normAutofit/>
          </a:bodyPr>
          <a:lstStyle/>
          <a:p>
            <a:pPr marL="502920" lvl="0" indent="-457200">
              <a:buFont typeface="+mj-lt"/>
              <a:buAutoNum type="arabicParenR"/>
            </a:pPr>
            <a:r>
              <a:rPr lang="en-US" sz="2200" dirty="0" err="1"/>
              <a:t>Sifat</a:t>
            </a:r>
            <a:r>
              <a:rPr lang="en-US" sz="2200" dirty="0"/>
              <a:t> </a:t>
            </a:r>
            <a:r>
              <a:rPr lang="en-US" sz="2200" dirty="0" err="1"/>
              <a:t>Budaya</a:t>
            </a:r>
            <a:r>
              <a:rPr lang="en-US" sz="2200" dirty="0"/>
              <a:t> </a:t>
            </a:r>
            <a:r>
              <a:rPr lang="en-US" sz="2200" dirty="0" err="1"/>
              <a:t>sangat</a:t>
            </a:r>
            <a:r>
              <a:rPr lang="en-US" sz="2200" dirty="0"/>
              <a:t> </a:t>
            </a:r>
            <a:r>
              <a:rPr lang="en-US" sz="2200" dirty="0" err="1"/>
              <a:t>luas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merembes</a:t>
            </a:r>
            <a:r>
              <a:rPr lang="en-US" sz="2200" dirty="0"/>
              <a:t> </a:t>
            </a:r>
            <a:r>
              <a:rPr lang="en-US" sz="2200" dirty="0" err="1"/>
              <a:t>melalui</a:t>
            </a:r>
            <a:r>
              <a:rPr lang="en-US" sz="2200" dirty="0"/>
              <a:t> </a:t>
            </a:r>
            <a:r>
              <a:rPr lang="en-US" sz="2200" dirty="0" err="1"/>
              <a:t>bahasa</a:t>
            </a:r>
            <a:r>
              <a:rPr lang="en-US" sz="2200" dirty="0"/>
              <a:t>, </a:t>
            </a:r>
            <a:r>
              <a:rPr lang="en-US" sz="2200" dirty="0" err="1"/>
              <a:t>pengetahuan</a:t>
            </a:r>
            <a:r>
              <a:rPr lang="en-US" sz="2200" dirty="0"/>
              <a:t>, </a:t>
            </a:r>
            <a:r>
              <a:rPr lang="en-US" sz="2200" dirty="0" err="1"/>
              <a:t>hukum</a:t>
            </a:r>
            <a:r>
              <a:rPr lang="en-US" sz="2200" dirty="0"/>
              <a:t>, agama, </a:t>
            </a:r>
            <a:r>
              <a:rPr lang="en-US" sz="2200" dirty="0" err="1"/>
              <a:t>kebiasaan</a:t>
            </a:r>
            <a:r>
              <a:rPr lang="en-US" sz="2200" dirty="0"/>
              <a:t> </a:t>
            </a:r>
            <a:r>
              <a:rPr lang="en-US" sz="2200" dirty="0" err="1"/>
              <a:t>makanan</a:t>
            </a:r>
            <a:r>
              <a:rPr lang="en-US" sz="2200" dirty="0"/>
              <a:t>, music, </a:t>
            </a:r>
            <a:r>
              <a:rPr lang="en-US" sz="2200" dirty="0" err="1"/>
              <a:t>seni</a:t>
            </a:r>
            <a:r>
              <a:rPr lang="en-US" sz="2200" dirty="0"/>
              <a:t>, </a:t>
            </a:r>
            <a:r>
              <a:rPr lang="en-US" sz="2200" dirty="0" err="1"/>
              <a:t>teknologi</a:t>
            </a:r>
            <a:r>
              <a:rPr lang="en-US" sz="2200" dirty="0"/>
              <a:t>, </a:t>
            </a:r>
            <a:r>
              <a:rPr lang="en-US" sz="2200" dirty="0" err="1"/>
              <a:t>pola</a:t>
            </a:r>
            <a:r>
              <a:rPr lang="en-US" sz="2200" dirty="0"/>
              <a:t> </a:t>
            </a:r>
            <a:r>
              <a:rPr lang="en-US" sz="2200" dirty="0" err="1"/>
              <a:t>kerja</a:t>
            </a:r>
            <a:r>
              <a:rPr lang="en-US" sz="2200" dirty="0"/>
              <a:t>, </a:t>
            </a:r>
            <a:r>
              <a:rPr lang="en-US" sz="2200" dirty="0" err="1"/>
              <a:t>produk</a:t>
            </a:r>
            <a:r>
              <a:rPr lang="en-US" sz="2200" dirty="0"/>
              <a:t> &amp; </a:t>
            </a:r>
            <a:r>
              <a:rPr lang="en-US" sz="2200" dirty="0" err="1"/>
              <a:t>barang-barang</a:t>
            </a:r>
            <a:r>
              <a:rPr lang="en-US" sz="2200" dirty="0"/>
              <a:t> lain </a:t>
            </a:r>
            <a:r>
              <a:rPr lang="en-US" sz="2200" dirty="0" err="1"/>
              <a:t>sebagai</a:t>
            </a:r>
            <a:r>
              <a:rPr lang="en-US" sz="2200" dirty="0"/>
              <a:t> </a:t>
            </a:r>
            <a:r>
              <a:rPr lang="en-US" sz="2200" dirty="0" err="1"/>
              <a:t>hasil</a:t>
            </a:r>
            <a:r>
              <a:rPr lang="en-US" sz="2200" dirty="0"/>
              <a:t> </a:t>
            </a:r>
            <a:r>
              <a:rPr lang="en-US" sz="2200" dirty="0" err="1"/>
              <a:t>kecerdasan</a:t>
            </a:r>
            <a:r>
              <a:rPr lang="en-US" sz="2200" dirty="0"/>
              <a:t> </a:t>
            </a:r>
            <a:r>
              <a:rPr lang="en-US" sz="2200" dirty="0" err="1"/>
              <a:t>manusia</a:t>
            </a:r>
            <a:r>
              <a:rPr lang="en-US" sz="2200" dirty="0"/>
              <a:t> yang </a:t>
            </a:r>
            <a:r>
              <a:rPr lang="en-US" sz="2200" dirty="0" err="1"/>
              <a:t>memberikan</a:t>
            </a:r>
            <a:r>
              <a:rPr lang="en-US" sz="2200" dirty="0"/>
              <a:t> </a:t>
            </a:r>
            <a:r>
              <a:rPr lang="en-US" sz="2200" dirty="0" err="1"/>
              <a:t>citra</a:t>
            </a:r>
            <a:r>
              <a:rPr lang="en-US" sz="2200" dirty="0"/>
              <a:t> rasa </a:t>
            </a:r>
            <a:r>
              <a:rPr lang="en-US" sz="2200" dirty="0" err="1"/>
              <a:t>tersendiri</a:t>
            </a:r>
            <a:r>
              <a:rPr lang="en-US" sz="2200" dirty="0"/>
              <a:t> </a:t>
            </a:r>
            <a:r>
              <a:rPr lang="en-US" sz="2200" dirty="0" err="1"/>
              <a:t>pada</a:t>
            </a:r>
            <a:r>
              <a:rPr lang="en-US" sz="2200" dirty="0"/>
              <a:t> </a:t>
            </a:r>
            <a:r>
              <a:rPr lang="en-US" sz="2200" dirty="0" err="1"/>
              <a:t>konsumen</a:t>
            </a:r>
            <a:r>
              <a:rPr lang="en-US" sz="2200" dirty="0"/>
              <a:t> .</a:t>
            </a:r>
          </a:p>
          <a:p>
            <a:pPr marL="502920" lvl="0" indent="-457200">
              <a:buFont typeface="+mj-lt"/>
              <a:buAutoNum type="arabicParenR"/>
            </a:pPr>
            <a:r>
              <a:rPr lang="en-US" sz="2200" dirty="0" err="1"/>
              <a:t>Pengaruh</a:t>
            </a:r>
            <a:r>
              <a:rPr lang="en-US" sz="2200" dirty="0"/>
              <a:t>  </a:t>
            </a:r>
            <a:r>
              <a:rPr lang="en-US" sz="2200" dirty="0" err="1"/>
              <a:t>budaya</a:t>
            </a:r>
            <a:r>
              <a:rPr lang="en-US" sz="2200" dirty="0"/>
              <a:t> </a:t>
            </a:r>
            <a:r>
              <a:rPr lang="en-US" sz="2200" dirty="0" err="1"/>
              <a:t>terhdapa</a:t>
            </a:r>
            <a:r>
              <a:rPr lang="en-US" sz="2200" dirty="0"/>
              <a:t> </a:t>
            </a:r>
            <a:r>
              <a:rPr lang="en-US" sz="2200" dirty="0" err="1"/>
              <a:t>perilaku</a:t>
            </a:r>
            <a:r>
              <a:rPr lang="en-US" sz="2200" dirty="0"/>
              <a:t> </a:t>
            </a:r>
            <a:r>
              <a:rPr lang="en-US" sz="2200" dirty="0" err="1"/>
              <a:t>konsumen</a:t>
            </a:r>
            <a:r>
              <a:rPr lang="en-US" sz="2200" dirty="0"/>
              <a:t> </a:t>
            </a:r>
            <a:r>
              <a:rPr lang="en-US" sz="2200" dirty="0" err="1"/>
              <a:t>tercermin</a:t>
            </a:r>
            <a:r>
              <a:rPr lang="en-US" sz="2200" dirty="0"/>
              <a:t> </a:t>
            </a:r>
            <a:r>
              <a:rPr lang="en-US" sz="2200" dirty="0" err="1"/>
              <a:t>pada</a:t>
            </a:r>
            <a:r>
              <a:rPr lang="en-US" sz="2200" dirty="0"/>
              <a:t> </a:t>
            </a:r>
            <a:r>
              <a:rPr lang="en-US" sz="2200" dirty="0" err="1"/>
              <a:t>kepercayaan</a:t>
            </a:r>
            <a:r>
              <a:rPr lang="en-US" sz="2200" dirty="0"/>
              <a:t>, </a:t>
            </a:r>
            <a:r>
              <a:rPr lang="en-US" sz="2200" dirty="0" err="1"/>
              <a:t>nilai-nilai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kebiasaan</a:t>
            </a:r>
            <a:r>
              <a:rPr lang="en-US" sz="2200" dirty="0"/>
              <a:t> yang </a:t>
            </a:r>
            <a:r>
              <a:rPr lang="en-US" sz="2200" dirty="0" err="1"/>
              <a:t>membantu</a:t>
            </a:r>
            <a:r>
              <a:rPr lang="en-US" sz="2200" dirty="0"/>
              <a:t> </a:t>
            </a:r>
            <a:r>
              <a:rPr lang="en-US" sz="2200" dirty="0" err="1"/>
              <a:t>mengarahkan</a:t>
            </a:r>
            <a:r>
              <a:rPr lang="en-US" sz="2200" dirty="0"/>
              <a:t> </a:t>
            </a:r>
            <a:r>
              <a:rPr lang="en-US" sz="2200" dirty="0" err="1"/>
              <a:t>perilaku</a:t>
            </a:r>
            <a:r>
              <a:rPr lang="en-US" sz="2200" dirty="0"/>
              <a:t> </a:t>
            </a:r>
            <a:r>
              <a:rPr lang="en-US" sz="2200" dirty="0" err="1"/>
              <a:t>konsumen</a:t>
            </a:r>
            <a:r>
              <a:rPr lang="en-US" sz="2200" dirty="0"/>
              <a:t> </a:t>
            </a: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bertindak</a:t>
            </a:r>
            <a:r>
              <a:rPr lang="en-US" sz="2200" dirty="0"/>
              <a:t>. </a:t>
            </a:r>
          </a:p>
          <a:p>
            <a:pPr marL="502920" lvl="0" indent="-457200">
              <a:buFont typeface="+mj-lt"/>
              <a:buAutoNum type="arabicParenR"/>
            </a:pPr>
            <a:r>
              <a:rPr lang="en-US" sz="2200" dirty="0" err="1"/>
              <a:t>Kepercayaan</a:t>
            </a:r>
            <a:r>
              <a:rPr lang="en-US" sz="2200" dirty="0"/>
              <a:t> </a:t>
            </a:r>
            <a:r>
              <a:rPr lang="en-US" sz="2200" dirty="0" err="1"/>
              <a:t>terdiri</a:t>
            </a:r>
            <a:r>
              <a:rPr lang="en-US" sz="2200" dirty="0"/>
              <a:t> </a:t>
            </a:r>
            <a:r>
              <a:rPr lang="en-US" sz="2200" dirty="0" err="1"/>
              <a:t>dari</a:t>
            </a:r>
            <a:r>
              <a:rPr lang="en-US" sz="2200" dirty="0"/>
              <a:t> </a:t>
            </a:r>
            <a:r>
              <a:rPr lang="en-US" sz="2200" dirty="0" err="1"/>
              <a:t>sejumlah</a:t>
            </a:r>
            <a:r>
              <a:rPr lang="en-US" sz="2200" dirty="0"/>
              <a:t> </a:t>
            </a:r>
            <a:r>
              <a:rPr lang="en-US" sz="2200" dirty="0" err="1"/>
              <a:t>besar</a:t>
            </a:r>
            <a:r>
              <a:rPr lang="en-US" sz="2200" dirty="0"/>
              <a:t> </a:t>
            </a:r>
            <a:r>
              <a:rPr lang="en-US" sz="2200" dirty="0" err="1"/>
              <a:t>pernyataan</a:t>
            </a:r>
            <a:r>
              <a:rPr lang="en-US" sz="2200" dirty="0"/>
              <a:t> mental </a:t>
            </a:r>
            <a:r>
              <a:rPr lang="en-US" sz="2200" dirty="0" err="1"/>
              <a:t>dan</a:t>
            </a:r>
            <a:r>
              <a:rPr lang="en-US" sz="2200" dirty="0"/>
              <a:t> verbal yang </a:t>
            </a:r>
            <a:r>
              <a:rPr lang="en-US" sz="2200" dirty="0" err="1"/>
              <a:t>menggambarkan</a:t>
            </a:r>
            <a:r>
              <a:rPr lang="en-US" sz="2200" dirty="0"/>
              <a:t> </a:t>
            </a:r>
            <a:r>
              <a:rPr lang="en-US" sz="2200" dirty="0" err="1"/>
              <a:t>pengetahuan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penilaian</a:t>
            </a:r>
            <a:r>
              <a:rPr lang="en-US" sz="2200" dirty="0"/>
              <a:t> </a:t>
            </a:r>
            <a:r>
              <a:rPr lang="en-US" sz="2200" dirty="0" err="1"/>
              <a:t>khusus</a:t>
            </a:r>
            <a:r>
              <a:rPr lang="en-US" sz="2200" dirty="0"/>
              <a:t> </a:t>
            </a:r>
            <a:r>
              <a:rPr lang="en-US" sz="2200" dirty="0" err="1"/>
              <a:t>konsumen</a:t>
            </a:r>
            <a:r>
              <a:rPr lang="en-US" sz="2200" dirty="0"/>
              <a:t> </a:t>
            </a:r>
            <a:r>
              <a:rPr lang="en-US" sz="2200" dirty="0" err="1"/>
              <a:t>mengenai</a:t>
            </a:r>
            <a:r>
              <a:rPr lang="en-US" sz="2200" dirty="0"/>
              <a:t> orang lain, took </a:t>
            </a:r>
            <a:r>
              <a:rPr lang="en-US" sz="2200" dirty="0" err="1"/>
              <a:t>produk</a:t>
            </a:r>
            <a:r>
              <a:rPr lang="en-US" sz="2200" dirty="0"/>
              <a:t>, </a:t>
            </a:r>
            <a:r>
              <a:rPr lang="en-US" sz="2200" dirty="0" err="1"/>
              <a:t>merk</a:t>
            </a:r>
            <a:r>
              <a:rPr lang="en-US" sz="2200" dirty="0"/>
              <a:t>, </a:t>
            </a:r>
            <a:r>
              <a:rPr lang="en-US" sz="2200" dirty="0" err="1"/>
              <a:t>dll</a:t>
            </a:r>
            <a:r>
              <a:rPr lang="en-US" sz="2200" dirty="0"/>
              <a:t>. </a:t>
            </a:r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D.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883832619"/>
      </p:ext>
    </p:extLst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100</TotalTime>
  <Words>528</Words>
  <Application>Microsoft Office PowerPoint</Application>
  <PresentationFormat>On-screen Show (4:3)</PresentationFormat>
  <Paragraphs>60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Grid</vt:lpstr>
      <vt:lpstr>Executive</vt:lpstr>
      <vt:lpstr>IV. BUDAYA DAN KONSUMEN</vt:lpstr>
      <vt:lpstr>IV. BUDAYA DAN KONSUMEN</vt:lpstr>
      <vt:lpstr>A. PENGERTIAN BUDAYA </vt:lpstr>
      <vt:lpstr>Slide 4</vt:lpstr>
      <vt:lpstr>Slide 5</vt:lpstr>
      <vt:lpstr>b. Sifat dan Fungsi Budaya </vt:lpstr>
      <vt:lpstr>Slide 7</vt:lpstr>
      <vt:lpstr>C. Budaya dan Konsumsi </vt:lpstr>
      <vt:lpstr>D. Peran Budaya Terhadap Perilaku Konsumen </vt:lpstr>
      <vt:lpstr>Slide 10</vt:lpstr>
      <vt:lpstr>Jadi walaupun kepercayaan dan nilai-nilai merupakan pedoman bagi perilaku, kebiasaan adalah cara berprilaku yang biasa dapat diterima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Budaya  dan  Konsumen</dc:title>
  <dc:creator>Ria Puspita</dc:creator>
  <cp:lastModifiedBy>DELL</cp:lastModifiedBy>
  <cp:revision>29</cp:revision>
  <dcterms:created xsi:type="dcterms:W3CDTF">2013-03-25T13:20:53Z</dcterms:created>
  <dcterms:modified xsi:type="dcterms:W3CDTF">2015-02-11T12:24:37Z</dcterms:modified>
</cp:coreProperties>
</file>